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Barlow Medium"/>
      <p:regular r:id="rId41"/>
      <p:bold r:id="rId42"/>
      <p:italic r:id="rId43"/>
      <p:boldItalic r:id="rId44"/>
    </p:embeddedFont>
    <p:embeddedFont>
      <p:font typeface="Barlow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BarlowMedium-bold.fntdata"/><Relationship Id="rId41" Type="http://schemas.openxmlformats.org/officeDocument/2006/relationships/font" Target="fonts/BarlowMedium-regular.fntdata"/><Relationship Id="rId22" Type="http://schemas.openxmlformats.org/officeDocument/2006/relationships/slide" Target="slides/slide18.xml"/><Relationship Id="rId44" Type="http://schemas.openxmlformats.org/officeDocument/2006/relationships/font" Target="fonts/BarlowMedium-boldItalic.fntdata"/><Relationship Id="rId21" Type="http://schemas.openxmlformats.org/officeDocument/2006/relationships/slide" Target="slides/slide17.xml"/><Relationship Id="rId43" Type="http://schemas.openxmlformats.org/officeDocument/2006/relationships/font" Target="fonts/BarlowMedium-italic.fntdata"/><Relationship Id="rId24" Type="http://schemas.openxmlformats.org/officeDocument/2006/relationships/slide" Target="slides/slide20.xml"/><Relationship Id="rId46" Type="http://schemas.openxmlformats.org/officeDocument/2006/relationships/font" Target="fonts/Barlow-bold.fntdata"/><Relationship Id="rId23" Type="http://schemas.openxmlformats.org/officeDocument/2006/relationships/slide" Target="slides/slide19.xml"/><Relationship Id="rId45" Type="http://schemas.openxmlformats.org/officeDocument/2006/relationships/font" Target="fonts/Barlow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Barlow-boldItalic.fntdata"/><Relationship Id="rId25" Type="http://schemas.openxmlformats.org/officeDocument/2006/relationships/slide" Target="slides/slide21.xml"/><Relationship Id="rId47" Type="http://schemas.openxmlformats.org/officeDocument/2006/relationships/font" Target="fonts/Barlow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b87c9a92b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gfb87c9a92b_0_7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75cfe80da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75cfe80d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75cfe80da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75cfe80d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75cfe80d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275cfe80da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75cfe80da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275cfe80d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75cfe80da_0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75cfe80d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6c2a6ba03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6c2a6ba0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75cfe80da_0_1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275cfe80d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75cfe80d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275cfe80da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75cfe80d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275cfe80da_0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6c2a6ba03_0_1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6c2a6ba0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b87c9a92b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fb87c9a92b_0_8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275cfe80da_0_1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275cfe80d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75cfe80da_0_1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275cfe80d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6c2a6ba03_0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26c2a6ba0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6c2a6ba03_0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6c2a6ba0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26c2a6ba03_0_1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26c2a6ba0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6c2a6ba03_0_1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6c2a6ba0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26c2a6ba03_0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26c2a6ba0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275cfe80da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1275cfe80da_0_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275cfe80da_0_1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275cfe80d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6c2a6ba03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26c2a6ba0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b87c9a92b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fb87c9a92b_0_7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26c2a6ba03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26c2a6ba0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275cfe80da_0_2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275cfe80d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26c2a6ba03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26c2a6ba0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26c2a6ba03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26c2a6ba0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26c2a6ba03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26c2a6ba0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26c2a6ba03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26c2a6ba0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b87c9a92b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fb87c9a92b_0_8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99f236a8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699f236a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6c2a6ba03_2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6c2a6ba03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6c2a6ba03_2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6c2a6ba03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699f236a8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699f236a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6c2a6ba03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6c2a6ba0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75cfe80d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275cfe80da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90675" y="-430404"/>
            <a:ext cx="6391200" cy="6391200"/>
          </a:xfrm>
          <a:prstGeom prst="chord">
            <a:avLst>
              <a:gd fmla="val 14385217" name="adj1"/>
              <a:gd fmla="val 7208317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49540" y="784173"/>
            <a:ext cx="539646" cy="134911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314625" y="4788300"/>
            <a:ext cx="548700" cy="1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00" y="0"/>
            <a:ext cx="9144000" cy="5151300"/>
          </a:xfrm>
          <a:prstGeom prst="rect">
            <a:avLst/>
          </a:prstGeom>
          <a:solidFill>
            <a:srgbClr val="363739">
              <a:alpha val="7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32425" y="4618200"/>
            <a:ext cx="611400" cy="5253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514350" y="2263175"/>
            <a:ext cx="5557200" cy="63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514350" y="2894375"/>
            <a:ext cx="5557200" cy="27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342900" y="361950"/>
            <a:ext cx="539646" cy="134911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488950" lvl="0" marL="457200" rtl="0">
              <a:spcBef>
                <a:spcPts val="0"/>
              </a:spcBef>
              <a:spcAft>
                <a:spcPts val="0"/>
              </a:spcAft>
              <a:buSzPts val="4100"/>
              <a:buChar char="•"/>
              <a:defRPr b="1" sz="4100"/>
            </a:lvl1pPr>
            <a:lvl2pPr indent="-488950" lvl="1" marL="91440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b="1" sz="4100"/>
            </a:lvl2pPr>
            <a:lvl3pPr indent="-488950" lvl="2" marL="137160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b="1" sz="4100"/>
            </a:lvl3pPr>
            <a:lvl4pPr indent="-488950" lvl="3" marL="182880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b="1" sz="4100"/>
            </a:lvl4pPr>
            <a:lvl5pPr indent="-488950" lvl="4" marL="228600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b="1" sz="4100"/>
            </a:lvl5pPr>
            <a:lvl6pPr indent="-488950" lvl="5" marL="274320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b="1" sz="4100"/>
            </a:lvl6pPr>
            <a:lvl7pPr indent="-488950" lvl="6" marL="320040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b="1" sz="4100"/>
            </a:lvl7pPr>
            <a:lvl8pPr indent="-488950" lvl="7" marL="365760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b="1" sz="4100"/>
            </a:lvl8pPr>
            <a:lvl9pPr indent="-488950" lvl="8" marL="4114800" rtl="0">
              <a:spcBef>
                <a:spcPts val="800"/>
              </a:spcBef>
              <a:spcAft>
                <a:spcPts val="800"/>
              </a:spcAft>
              <a:buSzPts val="4100"/>
              <a:buChar char="■"/>
              <a:defRPr b="1" sz="41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515532" y="604394"/>
            <a:ext cx="537342" cy="5397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6549307" y="869192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5817581" y="2205888"/>
            <a:ext cx="1467171" cy="734205"/>
          </a:xfrm>
          <a:custGeom>
            <a:rect b="b" l="l" r="r" t="t"/>
            <a:pathLst>
              <a:path extrusionOk="0" h="1468410" w="2934342">
                <a:moveTo>
                  <a:pt x="2934342" y="0"/>
                </a:moveTo>
                <a:cubicBezTo>
                  <a:pt x="2934342" y="811099"/>
                  <a:pt x="2277030" y="1468411"/>
                  <a:pt x="1465931" y="1468411"/>
                </a:cubicBezTo>
                <a:cubicBezTo>
                  <a:pt x="654832" y="1468411"/>
                  <a:pt x="0" y="811099"/>
                  <a:pt x="0" y="0"/>
                </a:cubicBezTo>
                <a:lnTo>
                  <a:pt x="29343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697262" y="806038"/>
            <a:ext cx="173875" cy="1364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2"/>
                </a:solidFill>
                <a:latin typeface="Georgia"/>
              </a:rPr>
              <a:t>”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516600" y="1967475"/>
            <a:ext cx="3162600" cy="24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122876" y="1967475"/>
            <a:ext cx="3162600" cy="24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516600" y="1967475"/>
            <a:ext cx="2108700" cy="255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2846689" y="1967475"/>
            <a:ext cx="2108700" cy="255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5176777" y="1967475"/>
            <a:ext cx="2108700" cy="255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TITLE_ONLY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244527" y="379439"/>
            <a:ext cx="539646" cy="134912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516600" y="4406300"/>
            <a:ext cx="7772100" cy="3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302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302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302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302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302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302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302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302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11" Type="http://schemas.openxmlformats.org/officeDocument/2006/relationships/image" Target="../media/image28.png"/><Relationship Id="rId10" Type="http://schemas.openxmlformats.org/officeDocument/2006/relationships/image" Target="../media/image25.png"/><Relationship Id="rId12" Type="http://schemas.openxmlformats.org/officeDocument/2006/relationships/image" Target="../media/image37.png"/><Relationship Id="rId9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Relationship Id="rId4" Type="http://schemas.openxmlformats.org/officeDocument/2006/relationships/image" Target="../media/image32.jpg"/><Relationship Id="rId5" Type="http://schemas.openxmlformats.org/officeDocument/2006/relationships/image" Target="../media/image3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Relationship Id="rId4" Type="http://schemas.openxmlformats.org/officeDocument/2006/relationships/image" Target="../media/image42.png"/><Relationship Id="rId5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Relationship Id="rId4" Type="http://schemas.openxmlformats.org/officeDocument/2006/relationships/image" Target="../media/image55.png"/><Relationship Id="rId5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jpg"/><Relationship Id="rId4" Type="http://schemas.openxmlformats.org/officeDocument/2006/relationships/image" Target="../media/image5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6.png"/><Relationship Id="rId6" Type="http://schemas.openxmlformats.org/officeDocument/2006/relationships/image" Target="../media/image6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ctrTitle"/>
          </p:nvPr>
        </p:nvSpPr>
        <p:spPr>
          <a:xfrm>
            <a:off x="514350" y="1838325"/>
            <a:ext cx="4086600" cy="18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 Props</a:t>
            </a:r>
            <a:endParaRPr/>
          </a:p>
        </p:txBody>
      </p:sp>
      <p:sp>
        <p:nvSpPr>
          <p:cNvPr id="60" name="Google Shape;60;p12"/>
          <p:cNvSpPr txBox="1"/>
          <p:nvPr/>
        </p:nvSpPr>
        <p:spPr>
          <a:xfrm>
            <a:off x="314628" y="4788300"/>
            <a:ext cx="399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01</a:t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61" name="Google Shape;61;p12"/>
          <p:cNvPicPr preferRelativeResize="0"/>
          <p:nvPr/>
        </p:nvPicPr>
        <p:blipFill rotWithShape="1">
          <a:blip r:embed="rId3">
            <a:alphaModFix/>
          </a:blip>
          <a:srcRect b="0" l="11240" r="11240" t="0"/>
          <a:stretch/>
        </p:blipFill>
        <p:spPr>
          <a:xfrm>
            <a:off x="5555434" y="796979"/>
            <a:ext cx="2810655" cy="362574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/>
          <p:nvPr>
            <p:ph type="ctrTitle"/>
          </p:nvPr>
        </p:nvSpPr>
        <p:spPr>
          <a:xfrm>
            <a:off x="514350" y="2729600"/>
            <a:ext cx="3497400" cy="18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Brett Krokoff, Robert Tognoni, Noah Platt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424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200" y="152400"/>
            <a:ext cx="4144401" cy="231623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/>
          <p:nvPr/>
        </p:nvSpPr>
        <p:spPr>
          <a:xfrm>
            <a:off x="2330700" y="1870375"/>
            <a:ext cx="62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dk1"/>
                </a:highlight>
                <a:latin typeface="Barlow"/>
                <a:ea typeface="Barlow"/>
                <a:cs typeface="Barlow"/>
                <a:sym typeface="Barlow"/>
              </a:rPr>
              <a:t>Still using concat :(</a:t>
            </a:r>
            <a:endParaRPr>
              <a:solidFill>
                <a:srgbClr val="FF0000"/>
              </a:solidFill>
              <a:highlight>
                <a:schemeClr val="dk1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4831775" y="2740300"/>
            <a:ext cx="626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The user’s type is saved into session.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This use plugged into a pretty simple switch which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Uses the PHP header() function to change the page.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4831775" y="3571600"/>
            <a:ext cx="626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Validation and data comparison here, and in most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places, in the program is done in the SQL, less 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often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In PHP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775" y="1571288"/>
            <a:ext cx="173355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275" y="1543963"/>
            <a:ext cx="187642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/>
        </p:nvSpPr>
        <p:spPr>
          <a:xfrm>
            <a:off x="1308950" y="2433275"/>
            <a:ext cx="5697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This difference cost the project a couple hours. The SQL table still has ‘usrType’ now even though the rest of the code writes out the entire word. 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The issue was compounded since when the 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query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 was ran the entire page would just turn up blank regardless of what was in it. 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408850" y="494575"/>
            <a:ext cx="56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Sadness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3"/>
          <p:cNvGrpSpPr/>
          <p:nvPr/>
        </p:nvGrpSpPr>
        <p:grpSpPr>
          <a:xfrm>
            <a:off x="-945594" y="-6040"/>
            <a:ext cx="5225404" cy="5225404"/>
            <a:chOff x="-1891188" y="-12079"/>
            <a:chExt cx="10450808" cy="10450808"/>
          </a:xfrm>
        </p:grpSpPr>
        <p:sp>
          <p:nvSpPr>
            <p:cNvPr id="222" name="Google Shape;222;p23"/>
            <p:cNvSpPr/>
            <p:nvPr/>
          </p:nvSpPr>
          <p:spPr>
            <a:xfrm>
              <a:off x="-1891188" y="-12079"/>
              <a:ext cx="10450808" cy="10450808"/>
            </a:xfrm>
            <a:custGeom>
              <a:rect b="b" l="l" r="r" t="t"/>
              <a:pathLst>
                <a:path extrusionOk="0" h="10450808" w="10450808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-1883941" y="9475496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-1883941" y="8526758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-1883941" y="7577923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-1883941" y="6629185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-1883941" y="5680447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-1883941" y="4731708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-1883941" y="3782970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-1883941" y="2834232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-1883941" y="1885397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-1883941" y="936659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7596386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6647648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5698813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4750075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3801337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2852598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1903860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955122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6287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-942450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23"/>
          <p:cNvSpPr/>
          <p:nvPr/>
        </p:nvSpPr>
        <p:spPr>
          <a:xfrm>
            <a:off x="8420029" y="245708"/>
            <a:ext cx="1447657" cy="1447657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3"/>
          <p:cNvGrpSpPr/>
          <p:nvPr/>
        </p:nvGrpSpPr>
        <p:grpSpPr>
          <a:xfrm>
            <a:off x="5171302" y="1961476"/>
            <a:ext cx="2942213" cy="945553"/>
            <a:chOff x="0" y="0"/>
            <a:chExt cx="7845900" cy="2521475"/>
          </a:xfrm>
        </p:grpSpPr>
        <p:sp>
          <p:nvSpPr>
            <p:cNvPr id="245" name="Google Shape;245;p23"/>
            <p:cNvSpPr txBox="1"/>
            <p:nvPr/>
          </p:nvSpPr>
          <p:spPr>
            <a:xfrm>
              <a:off x="0" y="0"/>
              <a:ext cx="7845900" cy="16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Milestone 3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246" name="Google Shape;246;p23"/>
            <p:cNvSpPr txBox="1"/>
            <p:nvPr/>
          </p:nvSpPr>
          <p:spPr>
            <a:xfrm>
              <a:off x="0" y="1864775"/>
              <a:ext cx="66558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Seller Dashboard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sp>
        <p:nvSpPr>
          <p:cNvPr id="247" name="Google Shape;247;p23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98" y="658698"/>
            <a:ext cx="3815900" cy="38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 txBox="1"/>
          <p:nvPr>
            <p:ph type="title"/>
          </p:nvPr>
        </p:nvSpPr>
        <p:spPr>
          <a:xfrm>
            <a:off x="516600" y="514350"/>
            <a:ext cx="57228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(First working version)</a:t>
            </a:r>
            <a:endParaRPr/>
          </a:p>
        </p:txBody>
      </p:sp>
      <p:sp>
        <p:nvSpPr>
          <p:cNvPr id="254" name="Google Shape;254;p24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650" y="1232250"/>
            <a:ext cx="2712150" cy="360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1800" y="349225"/>
            <a:ext cx="1794265" cy="444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Noah Platt</a:t>
            </a:r>
            <a:endParaRPr/>
          </a:p>
        </p:txBody>
      </p:sp>
      <p:sp>
        <p:nvSpPr>
          <p:cNvPr id="262" name="Google Shape;262;p25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675" y="1325200"/>
            <a:ext cx="5828126" cy="36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5"/>
          <p:cNvSpPr txBox="1"/>
          <p:nvPr/>
        </p:nvSpPr>
        <p:spPr>
          <a:xfrm>
            <a:off x="283125" y="1289800"/>
            <a:ext cx="24852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The page searches for all properties that match the seller ID. It then displays all of those properties in cards defined by CSS.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The page gets the seller ID from the session variables.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There is also a card that is empty that allows users to add a new property.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Each card also includes a link to the property page that passes the property ID.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1" name="Google Shape;2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4650"/>
            <a:ext cx="4000151" cy="210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6"/>
          <p:cNvSpPr txBox="1"/>
          <p:nvPr/>
        </p:nvSpPr>
        <p:spPr>
          <a:xfrm>
            <a:off x="4813175" y="1462825"/>
            <a:ext cx="3806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When user clicks empty card, they are directed to a form to 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create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 a new property record. The form data is then passed to a php file that reads the data and adds it to the database.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73" name="Google Shape;2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962" y="2740098"/>
            <a:ext cx="4330824" cy="202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400" y="2692638"/>
            <a:ext cx="40481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7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00" y="843575"/>
            <a:ext cx="3252250" cy="76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7"/>
          <p:cNvSpPr txBox="1"/>
          <p:nvPr/>
        </p:nvSpPr>
        <p:spPr>
          <a:xfrm>
            <a:off x="596775" y="197825"/>
            <a:ext cx="6466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Barlow"/>
                <a:ea typeface="Barlow"/>
                <a:cs typeface="Barlow"/>
                <a:sym typeface="Barlow"/>
              </a:rPr>
              <a:t>Funtime spot the difference game (diabolical bugs)</a:t>
            </a:r>
            <a:endParaRPr b="1" sz="21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82" name="Google Shape;28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0200" y="843575"/>
            <a:ext cx="3073267" cy="7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150" y="1743438"/>
            <a:ext cx="37777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6250" y="1757725"/>
            <a:ext cx="37378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1775" y="2481638"/>
            <a:ext cx="173355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63275" y="2454313"/>
            <a:ext cx="187642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64275" y="114338"/>
            <a:ext cx="12001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1775" y="3212825"/>
            <a:ext cx="39554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7"/>
          <p:cNvSpPr txBox="1"/>
          <p:nvPr/>
        </p:nvSpPr>
        <p:spPr>
          <a:xfrm>
            <a:off x="141775" y="3851000"/>
            <a:ext cx="311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Barlow"/>
                <a:ea typeface="Barlow"/>
                <a:cs typeface="Barlow"/>
                <a:sym typeface="Barlow"/>
              </a:rPr>
              <a:t>Trying to be consistent with variables is more difficult than it sounds.</a:t>
            </a:r>
            <a:endParaRPr i="1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Barlow"/>
                <a:ea typeface="Barlow"/>
                <a:cs typeface="Barlow"/>
                <a:sym typeface="Barlow"/>
              </a:rPr>
              <a:t>Especially when the same things like id are thrown around in different contexts, often in parallel. </a:t>
            </a:r>
            <a:endParaRPr i="1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90" name="Google Shape;290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10425" y="821738"/>
            <a:ext cx="1933575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 txBox="1"/>
          <p:nvPr/>
        </p:nvSpPr>
        <p:spPr>
          <a:xfrm>
            <a:off x="3574075" y="3864225"/>
            <a:ext cx="535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Barlow"/>
                <a:ea typeface="Barlow"/>
                <a:cs typeface="Barlow"/>
                <a:sym typeface="Barlow"/>
              </a:rPr>
              <a:t>This is made worse when the lack of SQL snytax checking is added on top of PHPs lackluster error reporting (at least when viewed as a web page). </a:t>
            </a:r>
            <a:endParaRPr i="1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8"/>
          <p:cNvPicPr preferRelativeResize="0"/>
          <p:nvPr/>
        </p:nvPicPr>
        <p:blipFill rotWithShape="1">
          <a:blip r:embed="rId3">
            <a:alphaModFix/>
          </a:blip>
          <a:srcRect b="0" l="0" r="0" t="81482"/>
          <a:stretch/>
        </p:blipFill>
        <p:spPr>
          <a:xfrm flipH="1" rot="-5400000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28"/>
          <p:cNvGrpSpPr/>
          <p:nvPr/>
        </p:nvGrpSpPr>
        <p:grpSpPr>
          <a:xfrm>
            <a:off x="5522923" y="2282193"/>
            <a:ext cx="303698" cy="471466"/>
            <a:chOff x="11045846" y="4564385"/>
            <a:chExt cx="607396" cy="942932"/>
          </a:xfrm>
        </p:grpSpPr>
        <p:sp>
          <p:nvSpPr>
            <p:cNvPr id="298" name="Google Shape;298;p28"/>
            <p:cNvSpPr/>
            <p:nvPr/>
          </p:nvSpPr>
          <p:spPr>
            <a:xfrm>
              <a:off x="11093544" y="5417279"/>
              <a:ext cx="511998" cy="90038"/>
            </a:xfrm>
            <a:custGeom>
              <a:rect b="b" l="l" r="r" t="t"/>
              <a:pathLst>
                <a:path extrusionOk="0" h="90038" w="511998">
                  <a:moveTo>
                    <a:pt x="511999" y="45019"/>
                  </a:moveTo>
                  <a:cubicBezTo>
                    <a:pt x="511999" y="69883"/>
                    <a:pt x="397384" y="90039"/>
                    <a:pt x="255999" y="90039"/>
                  </a:cubicBezTo>
                  <a:cubicBezTo>
                    <a:pt x="114615" y="90039"/>
                    <a:pt x="0" y="69883"/>
                    <a:pt x="0" y="45019"/>
                  </a:cubicBezTo>
                  <a:cubicBezTo>
                    <a:pt x="0" y="20156"/>
                    <a:pt x="114615" y="0"/>
                    <a:pt x="255999" y="0"/>
                  </a:cubicBezTo>
                  <a:cubicBezTo>
                    <a:pt x="397384" y="0"/>
                    <a:pt x="511999" y="20156"/>
                    <a:pt x="511999" y="450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11045846" y="4884385"/>
              <a:ext cx="607396" cy="432307"/>
            </a:xfrm>
            <a:custGeom>
              <a:rect b="b" l="l" r="r" t="t"/>
              <a:pathLst>
                <a:path extrusionOk="0" h="432307" w="607396">
                  <a:moveTo>
                    <a:pt x="303698" y="432307"/>
                  </a:moveTo>
                  <a:cubicBezTo>
                    <a:pt x="136237" y="432307"/>
                    <a:pt x="0" y="295993"/>
                    <a:pt x="0" y="128437"/>
                  </a:cubicBezTo>
                  <a:lnTo>
                    <a:pt x="0" y="12573"/>
                  </a:lnTo>
                  <a:cubicBezTo>
                    <a:pt x="0" y="5630"/>
                    <a:pt x="5626" y="0"/>
                    <a:pt x="12566" y="0"/>
                  </a:cubicBezTo>
                  <a:cubicBezTo>
                    <a:pt x="19505" y="0"/>
                    <a:pt x="25132" y="5630"/>
                    <a:pt x="25132" y="12573"/>
                  </a:cubicBezTo>
                  <a:lnTo>
                    <a:pt x="25132" y="128437"/>
                  </a:lnTo>
                  <a:cubicBezTo>
                    <a:pt x="25132" y="282125"/>
                    <a:pt x="150097" y="407161"/>
                    <a:pt x="303698" y="407161"/>
                  </a:cubicBezTo>
                  <a:cubicBezTo>
                    <a:pt x="457299" y="407161"/>
                    <a:pt x="582265" y="282125"/>
                    <a:pt x="582265" y="128437"/>
                  </a:cubicBezTo>
                  <a:lnTo>
                    <a:pt x="582265" y="12573"/>
                  </a:lnTo>
                  <a:cubicBezTo>
                    <a:pt x="582265" y="5630"/>
                    <a:pt x="587891" y="0"/>
                    <a:pt x="594831" y="0"/>
                  </a:cubicBezTo>
                  <a:cubicBezTo>
                    <a:pt x="601770" y="0"/>
                    <a:pt x="607397" y="5630"/>
                    <a:pt x="607397" y="12573"/>
                  </a:cubicBezTo>
                  <a:lnTo>
                    <a:pt x="607397" y="128437"/>
                  </a:lnTo>
                  <a:cubicBezTo>
                    <a:pt x="607397" y="295993"/>
                    <a:pt x="471160" y="432307"/>
                    <a:pt x="303698" y="4323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11156780" y="4564385"/>
              <a:ext cx="385528" cy="332575"/>
            </a:xfrm>
            <a:custGeom>
              <a:rect b="b" l="l" r="r" t="t"/>
              <a:pathLst>
                <a:path extrusionOk="0" h="332575" w="385528">
                  <a:moveTo>
                    <a:pt x="385528" y="332576"/>
                  </a:moveTo>
                  <a:lnTo>
                    <a:pt x="0" y="332576"/>
                  </a:lnTo>
                  <a:lnTo>
                    <a:pt x="0" y="192873"/>
                  </a:lnTo>
                  <a:cubicBezTo>
                    <a:pt x="0" y="86352"/>
                    <a:pt x="86303" y="0"/>
                    <a:pt x="192764" y="0"/>
                  </a:cubicBezTo>
                  <a:lnTo>
                    <a:pt x="192764" y="0"/>
                  </a:lnTo>
                  <a:cubicBezTo>
                    <a:pt x="299225" y="0"/>
                    <a:pt x="385528" y="86352"/>
                    <a:pt x="385528" y="192873"/>
                  </a:cubicBezTo>
                  <a:lnTo>
                    <a:pt x="385528" y="3325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11336978" y="5291547"/>
              <a:ext cx="25131" cy="183321"/>
            </a:xfrm>
            <a:custGeom>
              <a:rect b="b" l="l" r="r" t="t"/>
              <a:pathLst>
                <a:path extrusionOk="0" h="183321" w="25131">
                  <a:moveTo>
                    <a:pt x="12566" y="183321"/>
                  </a:moveTo>
                  <a:cubicBezTo>
                    <a:pt x="5626" y="183321"/>
                    <a:pt x="0" y="177692"/>
                    <a:pt x="0" y="170748"/>
                  </a:cubicBezTo>
                  <a:lnTo>
                    <a:pt x="0" y="12573"/>
                  </a:lnTo>
                  <a:cubicBezTo>
                    <a:pt x="0" y="5630"/>
                    <a:pt x="5626" y="0"/>
                    <a:pt x="12566" y="0"/>
                  </a:cubicBezTo>
                  <a:cubicBezTo>
                    <a:pt x="19505" y="0"/>
                    <a:pt x="25132" y="5630"/>
                    <a:pt x="25132" y="12573"/>
                  </a:cubicBezTo>
                  <a:lnTo>
                    <a:pt x="25132" y="170748"/>
                  </a:lnTo>
                  <a:cubicBezTo>
                    <a:pt x="25132" y="177692"/>
                    <a:pt x="19505" y="183321"/>
                    <a:pt x="12566" y="1833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11144213" y="4564787"/>
              <a:ext cx="410661" cy="664342"/>
            </a:xfrm>
            <a:custGeom>
              <a:rect b="b" l="l" r="r" t="t"/>
              <a:pathLst>
                <a:path extrusionOk="0" h="664342" w="410661">
                  <a:moveTo>
                    <a:pt x="205331" y="664343"/>
                  </a:moveTo>
                  <a:cubicBezTo>
                    <a:pt x="92109" y="664343"/>
                    <a:pt x="0" y="572182"/>
                    <a:pt x="0" y="458896"/>
                  </a:cubicBezTo>
                  <a:lnTo>
                    <a:pt x="0" y="205447"/>
                  </a:lnTo>
                  <a:cubicBezTo>
                    <a:pt x="0" y="92161"/>
                    <a:pt x="92109" y="0"/>
                    <a:pt x="205331" y="0"/>
                  </a:cubicBezTo>
                  <a:cubicBezTo>
                    <a:pt x="318553" y="0"/>
                    <a:pt x="410662" y="92161"/>
                    <a:pt x="410662" y="205447"/>
                  </a:cubicBezTo>
                  <a:lnTo>
                    <a:pt x="410662" y="458896"/>
                  </a:lnTo>
                  <a:cubicBezTo>
                    <a:pt x="410662" y="572182"/>
                    <a:pt x="318553" y="664343"/>
                    <a:pt x="205331" y="664343"/>
                  </a:cubicBezTo>
                  <a:close/>
                  <a:moveTo>
                    <a:pt x="205331" y="25146"/>
                  </a:moveTo>
                  <a:cubicBezTo>
                    <a:pt x="105970" y="25146"/>
                    <a:pt x="25132" y="106029"/>
                    <a:pt x="25132" y="205447"/>
                  </a:cubicBezTo>
                  <a:lnTo>
                    <a:pt x="25132" y="458896"/>
                  </a:lnTo>
                  <a:cubicBezTo>
                    <a:pt x="25132" y="558313"/>
                    <a:pt x="105970" y="639197"/>
                    <a:pt x="205331" y="639197"/>
                  </a:cubicBezTo>
                  <a:cubicBezTo>
                    <a:pt x="304692" y="639197"/>
                    <a:pt x="385530" y="558313"/>
                    <a:pt x="385530" y="458896"/>
                  </a:cubicBezTo>
                  <a:lnTo>
                    <a:pt x="385530" y="205447"/>
                  </a:lnTo>
                  <a:cubicBezTo>
                    <a:pt x="385530" y="106029"/>
                    <a:pt x="304692" y="25146"/>
                    <a:pt x="205331" y="251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3" name="Google Shape;303;p28"/>
          <p:cNvGrpSpPr/>
          <p:nvPr/>
        </p:nvGrpSpPr>
        <p:grpSpPr>
          <a:xfrm>
            <a:off x="3018637" y="2282193"/>
            <a:ext cx="344194" cy="471466"/>
            <a:chOff x="6037273" y="4564385"/>
            <a:chExt cx="688388" cy="942932"/>
          </a:xfrm>
        </p:grpSpPr>
        <p:sp>
          <p:nvSpPr>
            <p:cNvPr id="304" name="Google Shape;304;p28"/>
            <p:cNvSpPr/>
            <p:nvPr/>
          </p:nvSpPr>
          <p:spPr>
            <a:xfrm>
              <a:off x="6037273" y="4564385"/>
              <a:ext cx="571373" cy="570663"/>
            </a:xfrm>
            <a:custGeom>
              <a:rect b="b" l="l" r="r" t="t"/>
              <a:pathLst>
                <a:path extrusionOk="0" h="570663" w="571373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6047811" y="4572337"/>
              <a:ext cx="677850" cy="878298"/>
            </a:xfrm>
            <a:custGeom>
              <a:rect b="b" l="l" r="r" t="t"/>
              <a:pathLst>
                <a:path extrusionOk="0" h="878298" w="67785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6259161" y="5430892"/>
              <a:ext cx="250325" cy="76425"/>
            </a:xfrm>
            <a:custGeom>
              <a:rect b="b" l="l" r="r" t="t"/>
              <a:pathLst>
                <a:path extrusionOk="0" h="76425" w="250325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6177886" y="5220082"/>
              <a:ext cx="417686" cy="47276"/>
            </a:xfrm>
            <a:custGeom>
              <a:rect b="b" l="l" r="r" t="t"/>
              <a:pathLst>
                <a:path extrusionOk="0" h="47276" w="417686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6177886" y="5283227"/>
              <a:ext cx="417686" cy="47272"/>
            </a:xfrm>
            <a:custGeom>
              <a:rect b="b" l="l" r="r" t="t"/>
              <a:pathLst>
                <a:path extrusionOk="0" h="47272" w="417686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6177886" y="5346360"/>
              <a:ext cx="417686" cy="47285"/>
            </a:xfrm>
            <a:custGeom>
              <a:rect b="b" l="l" r="r" t="t"/>
              <a:pathLst>
                <a:path extrusionOk="0" h="47285" w="417686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28"/>
          <p:cNvGrpSpPr/>
          <p:nvPr/>
        </p:nvGrpSpPr>
        <p:grpSpPr>
          <a:xfrm>
            <a:off x="514350" y="2282192"/>
            <a:ext cx="503421" cy="471217"/>
            <a:chOff x="1028700" y="4564384"/>
            <a:chExt cx="1006842" cy="942434"/>
          </a:xfrm>
        </p:grpSpPr>
        <p:sp>
          <p:nvSpPr>
            <p:cNvPr id="311" name="Google Shape;311;p28"/>
            <p:cNvSpPr/>
            <p:nvPr/>
          </p:nvSpPr>
          <p:spPr>
            <a:xfrm>
              <a:off x="1028700" y="4926696"/>
              <a:ext cx="218499" cy="580122"/>
            </a:xfrm>
            <a:custGeom>
              <a:rect b="b" l="l" r="r" t="t"/>
              <a:pathLst>
                <a:path extrusionOk="0" h="580122" w="218499">
                  <a:moveTo>
                    <a:pt x="0" y="580123"/>
                  </a:moveTo>
                  <a:cubicBezTo>
                    <a:pt x="0" y="385440"/>
                    <a:pt x="0" y="193300"/>
                    <a:pt x="0" y="0"/>
                  </a:cubicBezTo>
                  <a:cubicBezTo>
                    <a:pt x="73104" y="0"/>
                    <a:pt x="145002" y="0"/>
                    <a:pt x="218499" y="0"/>
                  </a:cubicBezTo>
                  <a:cubicBezTo>
                    <a:pt x="218499" y="193591"/>
                    <a:pt x="218499" y="386292"/>
                    <a:pt x="218499" y="580123"/>
                  </a:cubicBezTo>
                  <a:cubicBezTo>
                    <a:pt x="145303" y="580123"/>
                    <a:pt x="73380" y="580123"/>
                    <a:pt x="0" y="580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1345596" y="4564384"/>
              <a:ext cx="689946" cy="920464"/>
            </a:xfrm>
            <a:custGeom>
              <a:rect b="b" l="l" r="r" t="t"/>
              <a:pathLst>
                <a:path extrusionOk="0" h="920464" w="689946">
                  <a:moveTo>
                    <a:pt x="403957" y="920464"/>
                  </a:moveTo>
                  <a:cubicBezTo>
                    <a:pt x="337360" y="920464"/>
                    <a:pt x="269180" y="919786"/>
                    <a:pt x="200119" y="918436"/>
                  </a:cubicBezTo>
                  <a:cubicBezTo>
                    <a:pt x="138450" y="917220"/>
                    <a:pt x="81984" y="894167"/>
                    <a:pt x="27375" y="871876"/>
                  </a:cubicBezTo>
                  <a:lnTo>
                    <a:pt x="18743" y="868351"/>
                  </a:lnTo>
                  <a:cubicBezTo>
                    <a:pt x="7176" y="863650"/>
                    <a:pt x="811" y="847046"/>
                    <a:pt x="660" y="836864"/>
                  </a:cubicBezTo>
                  <a:cubicBezTo>
                    <a:pt x="-47" y="788304"/>
                    <a:pt x="26" y="738970"/>
                    <a:pt x="98" y="691255"/>
                  </a:cubicBezTo>
                  <a:lnTo>
                    <a:pt x="244" y="582557"/>
                  </a:lnTo>
                  <a:cubicBezTo>
                    <a:pt x="368" y="521327"/>
                    <a:pt x="491" y="458017"/>
                    <a:pt x="3" y="395778"/>
                  </a:cubicBezTo>
                  <a:cubicBezTo>
                    <a:pt x="-154" y="375387"/>
                    <a:pt x="5700" y="360240"/>
                    <a:pt x="19585" y="345139"/>
                  </a:cubicBezTo>
                  <a:cubicBezTo>
                    <a:pt x="49448" y="312649"/>
                    <a:pt x="79312" y="279095"/>
                    <a:pt x="108194" y="246645"/>
                  </a:cubicBezTo>
                  <a:cubicBezTo>
                    <a:pt x="128634" y="223676"/>
                    <a:pt x="149074" y="200706"/>
                    <a:pt x="169694" y="177900"/>
                  </a:cubicBezTo>
                  <a:cubicBezTo>
                    <a:pt x="182687" y="163521"/>
                    <a:pt x="187766" y="150257"/>
                    <a:pt x="186666" y="133553"/>
                  </a:cubicBezTo>
                  <a:cubicBezTo>
                    <a:pt x="185207" y="111290"/>
                    <a:pt x="185752" y="88780"/>
                    <a:pt x="186279" y="67016"/>
                  </a:cubicBezTo>
                  <a:lnTo>
                    <a:pt x="186554" y="54884"/>
                  </a:lnTo>
                  <a:cubicBezTo>
                    <a:pt x="186913" y="37704"/>
                    <a:pt x="192548" y="23527"/>
                    <a:pt x="202847" y="13877"/>
                  </a:cubicBezTo>
                  <a:cubicBezTo>
                    <a:pt x="213292" y="4094"/>
                    <a:pt x="228024" y="-669"/>
                    <a:pt x="245799" y="76"/>
                  </a:cubicBezTo>
                  <a:cubicBezTo>
                    <a:pt x="332275" y="3785"/>
                    <a:pt x="405455" y="75102"/>
                    <a:pt x="412398" y="162434"/>
                  </a:cubicBezTo>
                  <a:cubicBezTo>
                    <a:pt x="415754" y="204769"/>
                    <a:pt x="409288" y="248707"/>
                    <a:pt x="392620" y="296757"/>
                  </a:cubicBezTo>
                  <a:cubicBezTo>
                    <a:pt x="390728" y="302227"/>
                    <a:pt x="389241" y="308077"/>
                    <a:pt x="387602" y="314734"/>
                  </a:cubicBezTo>
                  <a:lnTo>
                    <a:pt x="406505" y="314734"/>
                  </a:lnTo>
                  <a:cubicBezTo>
                    <a:pt x="423061" y="314734"/>
                    <a:pt x="439623" y="314807"/>
                    <a:pt x="456186" y="314879"/>
                  </a:cubicBezTo>
                  <a:cubicBezTo>
                    <a:pt x="493626" y="315048"/>
                    <a:pt x="532352" y="315221"/>
                    <a:pt x="570337" y="314487"/>
                  </a:cubicBezTo>
                  <a:cubicBezTo>
                    <a:pt x="624710" y="313338"/>
                    <a:pt x="662189" y="335411"/>
                    <a:pt x="681013" y="379791"/>
                  </a:cubicBezTo>
                  <a:cubicBezTo>
                    <a:pt x="698866" y="421880"/>
                    <a:pt x="689847" y="462523"/>
                    <a:pt x="654966" y="497579"/>
                  </a:cubicBezTo>
                  <a:cubicBezTo>
                    <a:pt x="679150" y="552180"/>
                    <a:pt x="674610" y="582568"/>
                    <a:pt x="635104" y="629588"/>
                  </a:cubicBezTo>
                  <a:cubicBezTo>
                    <a:pt x="636726" y="632956"/>
                    <a:pt x="638359" y="636396"/>
                    <a:pt x="639846" y="639910"/>
                  </a:cubicBezTo>
                  <a:cubicBezTo>
                    <a:pt x="655264" y="676367"/>
                    <a:pt x="654158" y="707489"/>
                    <a:pt x="636658" y="729926"/>
                  </a:cubicBezTo>
                  <a:cubicBezTo>
                    <a:pt x="618659" y="752990"/>
                    <a:pt x="619052" y="771493"/>
                    <a:pt x="626304" y="799629"/>
                  </a:cubicBezTo>
                  <a:cubicBezTo>
                    <a:pt x="633224" y="826459"/>
                    <a:pt x="626893" y="855295"/>
                    <a:pt x="608933" y="878751"/>
                  </a:cubicBezTo>
                  <a:cubicBezTo>
                    <a:pt x="589643" y="903945"/>
                    <a:pt x="559600" y="919232"/>
                    <a:pt x="528563" y="919646"/>
                  </a:cubicBezTo>
                  <a:cubicBezTo>
                    <a:pt x="487784" y="920190"/>
                    <a:pt x="446190" y="920464"/>
                    <a:pt x="403957" y="920464"/>
                  </a:cubicBezTo>
                  <a:close/>
                  <a:moveTo>
                    <a:pt x="242083" y="22950"/>
                  </a:moveTo>
                  <a:cubicBezTo>
                    <a:pt x="231914" y="22950"/>
                    <a:pt x="224017" y="25522"/>
                    <a:pt x="218579" y="30615"/>
                  </a:cubicBezTo>
                  <a:cubicBezTo>
                    <a:pt x="212809" y="36017"/>
                    <a:pt x="209773" y="44344"/>
                    <a:pt x="209543" y="55366"/>
                  </a:cubicBezTo>
                  <a:lnTo>
                    <a:pt x="209256" y="67565"/>
                  </a:lnTo>
                  <a:cubicBezTo>
                    <a:pt x="208746" y="88825"/>
                    <a:pt x="208218" y="110814"/>
                    <a:pt x="209610" y="132051"/>
                  </a:cubicBezTo>
                  <a:cubicBezTo>
                    <a:pt x="211108" y="154914"/>
                    <a:pt x="203846" y="174370"/>
                    <a:pt x="186756" y="193276"/>
                  </a:cubicBezTo>
                  <a:cubicBezTo>
                    <a:pt x="166181" y="216043"/>
                    <a:pt x="145780" y="238968"/>
                    <a:pt x="125373" y="261892"/>
                  </a:cubicBezTo>
                  <a:cubicBezTo>
                    <a:pt x="96436" y="294410"/>
                    <a:pt x="66510" y="328031"/>
                    <a:pt x="36523" y="360661"/>
                  </a:cubicBezTo>
                  <a:cubicBezTo>
                    <a:pt x="26673" y="371375"/>
                    <a:pt x="22879" y="381170"/>
                    <a:pt x="22992" y="395599"/>
                  </a:cubicBezTo>
                  <a:cubicBezTo>
                    <a:pt x="23480" y="457950"/>
                    <a:pt x="23356" y="521321"/>
                    <a:pt x="23233" y="582602"/>
                  </a:cubicBezTo>
                  <a:lnTo>
                    <a:pt x="23087" y="691289"/>
                  </a:lnTo>
                  <a:cubicBezTo>
                    <a:pt x="23014" y="738908"/>
                    <a:pt x="22941" y="788152"/>
                    <a:pt x="23648" y="836528"/>
                  </a:cubicBezTo>
                  <a:cubicBezTo>
                    <a:pt x="23699" y="840204"/>
                    <a:pt x="26578" y="846222"/>
                    <a:pt x="28161" y="847494"/>
                  </a:cubicBezTo>
                  <a:lnTo>
                    <a:pt x="36074" y="850627"/>
                  </a:lnTo>
                  <a:cubicBezTo>
                    <a:pt x="88735" y="872128"/>
                    <a:pt x="143187" y="894357"/>
                    <a:pt x="200568" y="895484"/>
                  </a:cubicBezTo>
                  <a:cubicBezTo>
                    <a:pt x="313170" y="897686"/>
                    <a:pt x="423409" y="898089"/>
                    <a:pt x="528260" y="896694"/>
                  </a:cubicBezTo>
                  <a:cubicBezTo>
                    <a:pt x="552298" y="896374"/>
                    <a:pt x="575629" y="884456"/>
                    <a:pt x="590670" y="864809"/>
                  </a:cubicBezTo>
                  <a:cubicBezTo>
                    <a:pt x="604320" y="846990"/>
                    <a:pt x="609191" y="825315"/>
                    <a:pt x="604045" y="805356"/>
                  </a:cubicBezTo>
                  <a:cubicBezTo>
                    <a:pt x="595553" y="772418"/>
                    <a:pt x="595009" y="745952"/>
                    <a:pt x="618519" y="715816"/>
                  </a:cubicBezTo>
                  <a:cubicBezTo>
                    <a:pt x="630771" y="700115"/>
                    <a:pt x="630822" y="677577"/>
                    <a:pt x="618665" y="648836"/>
                  </a:cubicBezTo>
                  <a:cubicBezTo>
                    <a:pt x="617088" y="645099"/>
                    <a:pt x="615314" y="641445"/>
                    <a:pt x="613591" y="637892"/>
                  </a:cubicBezTo>
                  <a:lnTo>
                    <a:pt x="611094" y="632681"/>
                  </a:lnTo>
                  <a:cubicBezTo>
                    <a:pt x="609158" y="628562"/>
                    <a:pt x="609842" y="623687"/>
                    <a:pt x="612839" y="620258"/>
                  </a:cubicBezTo>
                  <a:cubicBezTo>
                    <a:pt x="652553" y="574830"/>
                    <a:pt x="655825" y="553654"/>
                    <a:pt x="631276" y="501008"/>
                  </a:cubicBezTo>
                  <a:cubicBezTo>
                    <a:pt x="629766" y="497764"/>
                    <a:pt x="629856" y="493998"/>
                    <a:pt x="631523" y="490832"/>
                  </a:cubicBezTo>
                  <a:cubicBezTo>
                    <a:pt x="632342" y="488932"/>
                    <a:pt x="633420" y="486456"/>
                    <a:pt x="635766" y="484220"/>
                  </a:cubicBezTo>
                  <a:cubicBezTo>
                    <a:pt x="666735" y="454779"/>
                    <a:pt x="674610" y="423550"/>
                    <a:pt x="659843" y="388746"/>
                  </a:cubicBezTo>
                  <a:cubicBezTo>
                    <a:pt x="644628" y="352872"/>
                    <a:pt x="616476" y="336627"/>
                    <a:pt x="570780" y="337440"/>
                  </a:cubicBezTo>
                  <a:cubicBezTo>
                    <a:pt x="532520" y="338174"/>
                    <a:pt x="493654" y="338000"/>
                    <a:pt x="456085" y="337832"/>
                  </a:cubicBezTo>
                  <a:cubicBezTo>
                    <a:pt x="439556" y="337759"/>
                    <a:pt x="423028" y="337686"/>
                    <a:pt x="406499" y="337686"/>
                  </a:cubicBezTo>
                  <a:lnTo>
                    <a:pt x="372858" y="337686"/>
                  </a:lnTo>
                  <a:cubicBezTo>
                    <a:pt x="369294" y="337686"/>
                    <a:pt x="365927" y="336033"/>
                    <a:pt x="363755" y="333214"/>
                  </a:cubicBezTo>
                  <a:cubicBezTo>
                    <a:pt x="361577" y="330396"/>
                    <a:pt x="360836" y="326725"/>
                    <a:pt x="361746" y="323279"/>
                  </a:cubicBezTo>
                  <a:cubicBezTo>
                    <a:pt x="362902" y="318908"/>
                    <a:pt x="363890" y="314879"/>
                    <a:pt x="364821" y="311097"/>
                  </a:cubicBezTo>
                  <a:cubicBezTo>
                    <a:pt x="366786" y="303118"/>
                    <a:pt x="368480" y="296225"/>
                    <a:pt x="370894" y="289254"/>
                  </a:cubicBezTo>
                  <a:cubicBezTo>
                    <a:pt x="386721" y="243624"/>
                    <a:pt x="392625" y="203906"/>
                    <a:pt x="389477" y="164250"/>
                  </a:cubicBezTo>
                  <a:cubicBezTo>
                    <a:pt x="383438" y="88271"/>
                    <a:pt x="319894" y="26228"/>
                    <a:pt x="244811" y="23006"/>
                  </a:cubicBezTo>
                  <a:cubicBezTo>
                    <a:pt x="243885" y="22966"/>
                    <a:pt x="242976" y="22950"/>
                    <a:pt x="242083" y="229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1070574" y="4861938"/>
              <a:ext cx="241485" cy="603074"/>
            </a:xfrm>
            <a:custGeom>
              <a:rect b="b" l="l" r="r" t="t"/>
              <a:pathLst>
                <a:path extrusionOk="0" h="603074" w="241485">
                  <a:moveTo>
                    <a:pt x="229991" y="603074"/>
                  </a:moveTo>
                  <a:lnTo>
                    <a:pt x="11494" y="603074"/>
                  </a:lnTo>
                  <a:cubicBezTo>
                    <a:pt x="5147" y="603074"/>
                    <a:pt x="0" y="597936"/>
                    <a:pt x="0" y="591598"/>
                  </a:cubicBezTo>
                  <a:lnTo>
                    <a:pt x="0" y="11476"/>
                  </a:lnTo>
                  <a:cubicBezTo>
                    <a:pt x="0" y="5138"/>
                    <a:pt x="5147" y="0"/>
                    <a:pt x="11494" y="0"/>
                  </a:cubicBezTo>
                  <a:lnTo>
                    <a:pt x="229991" y="0"/>
                  </a:lnTo>
                  <a:cubicBezTo>
                    <a:pt x="236339" y="0"/>
                    <a:pt x="241485" y="5138"/>
                    <a:pt x="241485" y="11476"/>
                  </a:cubicBezTo>
                  <a:lnTo>
                    <a:pt x="241485" y="591598"/>
                  </a:lnTo>
                  <a:cubicBezTo>
                    <a:pt x="241485" y="597936"/>
                    <a:pt x="236339" y="603074"/>
                    <a:pt x="229991" y="603074"/>
                  </a:cubicBezTo>
                  <a:close/>
                  <a:moveTo>
                    <a:pt x="22988" y="580122"/>
                  </a:moveTo>
                  <a:lnTo>
                    <a:pt x="218497" y="580122"/>
                  </a:lnTo>
                  <a:lnTo>
                    <a:pt x="218497" y="22952"/>
                  </a:lnTo>
                  <a:lnTo>
                    <a:pt x="22988" y="22952"/>
                  </a:lnTo>
                  <a:lnTo>
                    <a:pt x="22988" y="5801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4" name="Google Shape;314;p28"/>
          <p:cNvPicPr preferRelativeResize="0"/>
          <p:nvPr/>
        </p:nvPicPr>
        <p:blipFill rotWithShape="1">
          <a:blip r:embed="rId4">
            <a:alphaModFix/>
          </a:blip>
          <a:srcRect b="0" l="0" r="0" t="81482"/>
          <a:stretch/>
        </p:blipFill>
        <p:spPr>
          <a:xfrm flipH="1" rot="-5400000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8"/>
          <p:cNvSpPr txBox="1"/>
          <p:nvPr>
            <p:ph idx="1" type="body"/>
          </p:nvPr>
        </p:nvSpPr>
        <p:spPr>
          <a:xfrm>
            <a:off x="516600" y="2980375"/>
            <a:ext cx="2108700" cy="154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Milestone 4 (4/29/22)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b="1" lang="en" sz="1300">
                <a:latin typeface="Barlow"/>
                <a:ea typeface="Barlow"/>
                <a:cs typeface="Barlow"/>
                <a:sym typeface="Barlow"/>
              </a:rPr>
              <a:t>Buyer Dashboard</a:t>
            </a:r>
            <a:endParaRPr/>
          </a:p>
        </p:txBody>
      </p:sp>
      <p:sp>
        <p:nvSpPr>
          <p:cNvPr id="316" name="Google Shape;316;p28"/>
          <p:cNvSpPr txBox="1"/>
          <p:nvPr>
            <p:ph idx="2" type="body"/>
          </p:nvPr>
        </p:nvSpPr>
        <p:spPr>
          <a:xfrm>
            <a:off x="2846688" y="2980375"/>
            <a:ext cx="2108700" cy="154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Milestone 5 (4/29/22)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b="1" lang="en" sz="1300">
                <a:latin typeface="Barlow"/>
                <a:ea typeface="Barlow"/>
                <a:cs typeface="Barlow"/>
                <a:sym typeface="Barlow"/>
              </a:rPr>
              <a:t>Admin Dashboard</a:t>
            </a:r>
            <a:endParaRPr/>
          </a:p>
        </p:txBody>
      </p:sp>
      <p:sp>
        <p:nvSpPr>
          <p:cNvPr id="317" name="Google Shape;317;p28"/>
          <p:cNvSpPr txBox="1"/>
          <p:nvPr>
            <p:ph idx="3" type="body"/>
          </p:nvPr>
        </p:nvSpPr>
        <p:spPr>
          <a:xfrm>
            <a:off x="5176776" y="2980375"/>
            <a:ext cx="2108700" cy="154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Milestone 6 (5/2/22)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b="1" lang="en" sz="1300">
                <a:latin typeface="Barlow"/>
                <a:ea typeface="Barlow"/>
                <a:cs typeface="Barlow"/>
                <a:sym typeface="Barlow"/>
              </a:rPr>
              <a:t>Business Challenges</a:t>
            </a:r>
            <a:endParaRPr/>
          </a:p>
        </p:txBody>
      </p:sp>
      <p:sp>
        <p:nvSpPr>
          <p:cNvPr id="318" name="Google Shape;318;p28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28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 (4-6)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9"/>
          <p:cNvGrpSpPr/>
          <p:nvPr/>
        </p:nvGrpSpPr>
        <p:grpSpPr>
          <a:xfrm>
            <a:off x="-945594" y="-6040"/>
            <a:ext cx="5225404" cy="5225404"/>
            <a:chOff x="-1891188" y="-12079"/>
            <a:chExt cx="10450808" cy="10450808"/>
          </a:xfrm>
        </p:grpSpPr>
        <p:sp>
          <p:nvSpPr>
            <p:cNvPr id="325" name="Google Shape;325;p29"/>
            <p:cNvSpPr/>
            <p:nvPr/>
          </p:nvSpPr>
          <p:spPr>
            <a:xfrm>
              <a:off x="-1891188" y="-12079"/>
              <a:ext cx="10450808" cy="10450808"/>
            </a:xfrm>
            <a:custGeom>
              <a:rect b="b" l="l" r="r" t="t"/>
              <a:pathLst>
                <a:path extrusionOk="0" h="10450808" w="10450808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-1883941" y="9475496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-1883941" y="8526758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-1883941" y="7577923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-1883941" y="6629185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-1883941" y="5680447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-1883941" y="4731708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-1883941" y="3782970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-1883941" y="2834232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-1883941" y="1885397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-1883941" y="936659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7596386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6647648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5698813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4750075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3801337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2852598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1903860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955122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6287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-942450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29"/>
          <p:cNvSpPr/>
          <p:nvPr/>
        </p:nvSpPr>
        <p:spPr>
          <a:xfrm>
            <a:off x="8420029" y="245708"/>
            <a:ext cx="1447657" cy="1447657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" name="Google Shape;347;p29"/>
          <p:cNvGrpSpPr/>
          <p:nvPr/>
        </p:nvGrpSpPr>
        <p:grpSpPr>
          <a:xfrm>
            <a:off x="5171302" y="1961476"/>
            <a:ext cx="2942213" cy="945553"/>
            <a:chOff x="0" y="0"/>
            <a:chExt cx="7845900" cy="2521475"/>
          </a:xfrm>
        </p:grpSpPr>
        <p:sp>
          <p:nvSpPr>
            <p:cNvPr id="348" name="Google Shape;348;p29"/>
            <p:cNvSpPr txBox="1"/>
            <p:nvPr/>
          </p:nvSpPr>
          <p:spPr>
            <a:xfrm>
              <a:off x="0" y="0"/>
              <a:ext cx="7845900" cy="16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Milestone 4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349" name="Google Shape;349;p29"/>
            <p:cNvSpPr txBox="1"/>
            <p:nvPr/>
          </p:nvSpPr>
          <p:spPr>
            <a:xfrm>
              <a:off x="0" y="1864775"/>
              <a:ext cx="66558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Buyer</a:t>
              </a: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Dashboard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sp>
        <p:nvSpPr>
          <p:cNvPr id="350" name="Google Shape;350;p29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1" name="Google Shape;3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89249"/>
            <a:ext cx="4196999" cy="157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Brett Krokoff (Put work here)</a:t>
            </a:r>
            <a:endParaRPr/>
          </a:p>
        </p:txBody>
      </p:sp>
      <p:sp>
        <p:nvSpPr>
          <p:cNvPr id="357" name="Google Shape;357;p30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500" y="349225"/>
            <a:ext cx="1794265" cy="444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22175"/>
            <a:ext cx="3539826" cy="306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1000" y="2443775"/>
            <a:ext cx="3160738" cy="151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0" l="0" r="0" t="81482"/>
          <a:stretch/>
        </p:blipFill>
        <p:spPr>
          <a:xfrm flipH="1" rot="-5400000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13"/>
          <p:cNvGrpSpPr/>
          <p:nvPr/>
        </p:nvGrpSpPr>
        <p:grpSpPr>
          <a:xfrm>
            <a:off x="5522923" y="2282193"/>
            <a:ext cx="303698" cy="471466"/>
            <a:chOff x="11045846" y="4564385"/>
            <a:chExt cx="607396" cy="942932"/>
          </a:xfrm>
        </p:grpSpPr>
        <p:sp>
          <p:nvSpPr>
            <p:cNvPr id="69" name="Google Shape;69;p13"/>
            <p:cNvSpPr/>
            <p:nvPr/>
          </p:nvSpPr>
          <p:spPr>
            <a:xfrm>
              <a:off x="11093544" y="5417279"/>
              <a:ext cx="511998" cy="90038"/>
            </a:xfrm>
            <a:custGeom>
              <a:rect b="b" l="l" r="r" t="t"/>
              <a:pathLst>
                <a:path extrusionOk="0" h="90038" w="511998">
                  <a:moveTo>
                    <a:pt x="511999" y="45019"/>
                  </a:moveTo>
                  <a:cubicBezTo>
                    <a:pt x="511999" y="69883"/>
                    <a:pt x="397384" y="90039"/>
                    <a:pt x="255999" y="90039"/>
                  </a:cubicBezTo>
                  <a:cubicBezTo>
                    <a:pt x="114615" y="90039"/>
                    <a:pt x="0" y="69883"/>
                    <a:pt x="0" y="45019"/>
                  </a:cubicBezTo>
                  <a:cubicBezTo>
                    <a:pt x="0" y="20156"/>
                    <a:pt x="114615" y="0"/>
                    <a:pt x="255999" y="0"/>
                  </a:cubicBezTo>
                  <a:cubicBezTo>
                    <a:pt x="397384" y="0"/>
                    <a:pt x="511999" y="20156"/>
                    <a:pt x="511999" y="450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11045846" y="4884385"/>
              <a:ext cx="607396" cy="432307"/>
            </a:xfrm>
            <a:custGeom>
              <a:rect b="b" l="l" r="r" t="t"/>
              <a:pathLst>
                <a:path extrusionOk="0" h="432307" w="607396">
                  <a:moveTo>
                    <a:pt x="303698" y="432307"/>
                  </a:moveTo>
                  <a:cubicBezTo>
                    <a:pt x="136237" y="432307"/>
                    <a:pt x="0" y="295993"/>
                    <a:pt x="0" y="128437"/>
                  </a:cubicBezTo>
                  <a:lnTo>
                    <a:pt x="0" y="12573"/>
                  </a:lnTo>
                  <a:cubicBezTo>
                    <a:pt x="0" y="5630"/>
                    <a:pt x="5626" y="0"/>
                    <a:pt x="12566" y="0"/>
                  </a:cubicBezTo>
                  <a:cubicBezTo>
                    <a:pt x="19505" y="0"/>
                    <a:pt x="25132" y="5630"/>
                    <a:pt x="25132" y="12573"/>
                  </a:cubicBezTo>
                  <a:lnTo>
                    <a:pt x="25132" y="128437"/>
                  </a:lnTo>
                  <a:cubicBezTo>
                    <a:pt x="25132" y="282125"/>
                    <a:pt x="150097" y="407161"/>
                    <a:pt x="303698" y="407161"/>
                  </a:cubicBezTo>
                  <a:cubicBezTo>
                    <a:pt x="457299" y="407161"/>
                    <a:pt x="582265" y="282125"/>
                    <a:pt x="582265" y="128437"/>
                  </a:cubicBezTo>
                  <a:lnTo>
                    <a:pt x="582265" y="12573"/>
                  </a:lnTo>
                  <a:cubicBezTo>
                    <a:pt x="582265" y="5630"/>
                    <a:pt x="587891" y="0"/>
                    <a:pt x="594831" y="0"/>
                  </a:cubicBezTo>
                  <a:cubicBezTo>
                    <a:pt x="601770" y="0"/>
                    <a:pt x="607397" y="5630"/>
                    <a:pt x="607397" y="12573"/>
                  </a:cubicBezTo>
                  <a:lnTo>
                    <a:pt x="607397" y="128437"/>
                  </a:lnTo>
                  <a:cubicBezTo>
                    <a:pt x="607397" y="295993"/>
                    <a:pt x="471160" y="432307"/>
                    <a:pt x="303698" y="4323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11156780" y="4564385"/>
              <a:ext cx="385528" cy="332575"/>
            </a:xfrm>
            <a:custGeom>
              <a:rect b="b" l="l" r="r" t="t"/>
              <a:pathLst>
                <a:path extrusionOk="0" h="332575" w="385528">
                  <a:moveTo>
                    <a:pt x="385528" y="332576"/>
                  </a:moveTo>
                  <a:lnTo>
                    <a:pt x="0" y="332576"/>
                  </a:lnTo>
                  <a:lnTo>
                    <a:pt x="0" y="192873"/>
                  </a:lnTo>
                  <a:cubicBezTo>
                    <a:pt x="0" y="86352"/>
                    <a:pt x="86303" y="0"/>
                    <a:pt x="192764" y="0"/>
                  </a:cubicBezTo>
                  <a:lnTo>
                    <a:pt x="192764" y="0"/>
                  </a:lnTo>
                  <a:cubicBezTo>
                    <a:pt x="299225" y="0"/>
                    <a:pt x="385528" y="86352"/>
                    <a:pt x="385528" y="192873"/>
                  </a:cubicBezTo>
                  <a:lnTo>
                    <a:pt x="385528" y="3325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11336978" y="5291547"/>
              <a:ext cx="25131" cy="183321"/>
            </a:xfrm>
            <a:custGeom>
              <a:rect b="b" l="l" r="r" t="t"/>
              <a:pathLst>
                <a:path extrusionOk="0" h="183321" w="25131">
                  <a:moveTo>
                    <a:pt x="12566" y="183321"/>
                  </a:moveTo>
                  <a:cubicBezTo>
                    <a:pt x="5626" y="183321"/>
                    <a:pt x="0" y="177692"/>
                    <a:pt x="0" y="170748"/>
                  </a:cubicBezTo>
                  <a:lnTo>
                    <a:pt x="0" y="12573"/>
                  </a:lnTo>
                  <a:cubicBezTo>
                    <a:pt x="0" y="5630"/>
                    <a:pt x="5626" y="0"/>
                    <a:pt x="12566" y="0"/>
                  </a:cubicBezTo>
                  <a:cubicBezTo>
                    <a:pt x="19505" y="0"/>
                    <a:pt x="25132" y="5630"/>
                    <a:pt x="25132" y="12573"/>
                  </a:cubicBezTo>
                  <a:lnTo>
                    <a:pt x="25132" y="170748"/>
                  </a:lnTo>
                  <a:cubicBezTo>
                    <a:pt x="25132" y="177692"/>
                    <a:pt x="19505" y="183321"/>
                    <a:pt x="12566" y="1833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11144213" y="4564787"/>
              <a:ext cx="410661" cy="664342"/>
            </a:xfrm>
            <a:custGeom>
              <a:rect b="b" l="l" r="r" t="t"/>
              <a:pathLst>
                <a:path extrusionOk="0" h="664342" w="410661">
                  <a:moveTo>
                    <a:pt x="205331" y="664343"/>
                  </a:moveTo>
                  <a:cubicBezTo>
                    <a:pt x="92109" y="664343"/>
                    <a:pt x="0" y="572182"/>
                    <a:pt x="0" y="458896"/>
                  </a:cubicBezTo>
                  <a:lnTo>
                    <a:pt x="0" y="205447"/>
                  </a:lnTo>
                  <a:cubicBezTo>
                    <a:pt x="0" y="92161"/>
                    <a:pt x="92109" y="0"/>
                    <a:pt x="205331" y="0"/>
                  </a:cubicBezTo>
                  <a:cubicBezTo>
                    <a:pt x="318553" y="0"/>
                    <a:pt x="410662" y="92161"/>
                    <a:pt x="410662" y="205447"/>
                  </a:cubicBezTo>
                  <a:lnTo>
                    <a:pt x="410662" y="458896"/>
                  </a:lnTo>
                  <a:cubicBezTo>
                    <a:pt x="410662" y="572182"/>
                    <a:pt x="318553" y="664343"/>
                    <a:pt x="205331" y="664343"/>
                  </a:cubicBezTo>
                  <a:close/>
                  <a:moveTo>
                    <a:pt x="205331" y="25146"/>
                  </a:moveTo>
                  <a:cubicBezTo>
                    <a:pt x="105970" y="25146"/>
                    <a:pt x="25132" y="106029"/>
                    <a:pt x="25132" y="205447"/>
                  </a:cubicBezTo>
                  <a:lnTo>
                    <a:pt x="25132" y="458896"/>
                  </a:lnTo>
                  <a:cubicBezTo>
                    <a:pt x="25132" y="558313"/>
                    <a:pt x="105970" y="639197"/>
                    <a:pt x="205331" y="639197"/>
                  </a:cubicBezTo>
                  <a:cubicBezTo>
                    <a:pt x="304692" y="639197"/>
                    <a:pt x="385530" y="558313"/>
                    <a:pt x="385530" y="458896"/>
                  </a:cubicBezTo>
                  <a:lnTo>
                    <a:pt x="385530" y="205447"/>
                  </a:lnTo>
                  <a:cubicBezTo>
                    <a:pt x="385530" y="106029"/>
                    <a:pt x="304692" y="25146"/>
                    <a:pt x="205331" y="251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13"/>
          <p:cNvGrpSpPr/>
          <p:nvPr/>
        </p:nvGrpSpPr>
        <p:grpSpPr>
          <a:xfrm>
            <a:off x="3018637" y="2282193"/>
            <a:ext cx="344194" cy="471466"/>
            <a:chOff x="6037273" y="4564385"/>
            <a:chExt cx="688388" cy="942932"/>
          </a:xfrm>
        </p:grpSpPr>
        <p:sp>
          <p:nvSpPr>
            <p:cNvPr id="75" name="Google Shape;75;p13"/>
            <p:cNvSpPr/>
            <p:nvPr/>
          </p:nvSpPr>
          <p:spPr>
            <a:xfrm>
              <a:off x="6037273" y="4564385"/>
              <a:ext cx="571373" cy="570663"/>
            </a:xfrm>
            <a:custGeom>
              <a:rect b="b" l="l" r="r" t="t"/>
              <a:pathLst>
                <a:path extrusionOk="0" h="570663" w="571373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6047811" y="4572337"/>
              <a:ext cx="677850" cy="878298"/>
            </a:xfrm>
            <a:custGeom>
              <a:rect b="b" l="l" r="r" t="t"/>
              <a:pathLst>
                <a:path extrusionOk="0" h="878298" w="67785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6259161" y="5430892"/>
              <a:ext cx="250325" cy="76425"/>
            </a:xfrm>
            <a:custGeom>
              <a:rect b="b" l="l" r="r" t="t"/>
              <a:pathLst>
                <a:path extrusionOk="0" h="76425" w="250325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6177886" y="5220082"/>
              <a:ext cx="417686" cy="47276"/>
            </a:xfrm>
            <a:custGeom>
              <a:rect b="b" l="l" r="r" t="t"/>
              <a:pathLst>
                <a:path extrusionOk="0" h="47276" w="417686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6177886" y="5283227"/>
              <a:ext cx="417686" cy="47272"/>
            </a:xfrm>
            <a:custGeom>
              <a:rect b="b" l="l" r="r" t="t"/>
              <a:pathLst>
                <a:path extrusionOk="0" h="47272" w="417686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6177886" y="5346360"/>
              <a:ext cx="417686" cy="47285"/>
            </a:xfrm>
            <a:custGeom>
              <a:rect b="b" l="l" r="r" t="t"/>
              <a:pathLst>
                <a:path extrusionOk="0" h="47285" w="417686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13"/>
          <p:cNvGrpSpPr/>
          <p:nvPr/>
        </p:nvGrpSpPr>
        <p:grpSpPr>
          <a:xfrm>
            <a:off x="514350" y="2282192"/>
            <a:ext cx="503421" cy="471217"/>
            <a:chOff x="1028700" y="4564384"/>
            <a:chExt cx="1006842" cy="942434"/>
          </a:xfrm>
        </p:grpSpPr>
        <p:sp>
          <p:nvSpPr>
            <p:cNvPr id="82" name="Google Shape;82;p13"/>
            <p:cNvSpPr/>
            <p:nvPr/>
          </p:nvSpPr>
          <p:spPr>
            <a:xfrm>
              <a:off x="1028700" y="4926696"/>
              <a:ext cx="218499" cy="580122"/>
            </a:xfrm>
            <a:custGeom>
              <a:rect b="b" l="l" r="r" t="t"/>
              <a:pathLst>
                <a:path extrusionOk="0" h="580122" w="218499">
                  <a:moveTo>
                    <a:pt x="0" y="580123"/>
                  </a:moveTo>
                  <a:cubicBezTo>
                    <a:pt x="0" y="385440"/>
                    <a:pt x="0" y="193300"/>
                    <a:pt x="0" y="0"/>
                  </a:cubicBezTo>
                  <a:cubicBezTo>
                    <a:pt x="73104" y="0"/>
                    <a:pt x="145002" y="0"/>
                    <a:pt x="218499" y="0"/>
                  </a:cubicBezTo>
                  <a:cubicBezTo>
                    <a:pt x="218499" y="193591"/>
                    <a:pt x="218499" y="386292"/>
                    <a:pt x="218499" y="580123"/>
                  </a:cubicBezTo>
                  <a:cubicBezTo>
                    <a:pt x="145303" y="580123"/>
                    <a:pt x="73380" y="580123"/>
                    <a:pt x="0" y="580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1345596" y="4564384"/>
              <a:ext cx="689946" cy="920464"/>
            </a:xfrm>
            <a:custGeom>
              <a:rect b="b" l="l" r="r" t="t"/>
              <a:pathLst>
                <a:path extrusionOk="0" h="920464" w="689946">
                  <a:moveTo>
                    <a:pt x="403957" y="920464"/>
                  </a:moveTo>
                  <a:cubicBezTo>
                    <a:pt x="337360" y="920464"/>
                    <a:pt x="269180" y="919786"/>
                    <a:pt x="200119" y="918436"/>
                  </a:cubicBezTo>
                  <a:cubicBezTo>
                    <a:pt x="138450" y="917220"/>
                    <a:pt x="81984" y="894167"/>
                    <a:pt x="27375" y="871876"/>
                  </a:cubicBezTo>
                  <a:lnTo>
                    <a:pt x="18743" y="868351"/>
                  </a:lnTo>
                  <a:cubicBezTo>
                    <a:pt x="7176" y="863650"/>
                    <a:pt x="811" y="847046"/>
                    <a:pt x="660" y="836864"/>
                  </a:cubicBezTo>
                  <a:cubicBezTo>
                    <a:pt x="-47" y="788304"/>
                    <a:pt x="26" y="738970"/>
                    <a:pt x="98" y="691255"/>
                  </a:cubicBezTo>
                  <a:lnTo>
                    <a:pt x="244" y="582557"/>
                  </a:lnTo>
                  <a:cubicBezTo>
                    <a:pt x="368" y="521327"/>
                    <a:pt x="491" y="458017"/>
                    <a:pt x="3" y="395778"/>
                  </a:cubicBezTo>
                  <a:cubicBezTo>
                    <a:pt x="-154" y="375387"/>
                    <a:pt x="5700" y="360240"/>
                    <a:pt x="19585" y="345139"/>
                  </a:cubicBezTo>
                  <a:cubicBezTo>
                    <a:pt x="49448" y="312649"/>
                    <a:pt x="79312" y="279095"/>
                    <a:pt x="108194" y="246645"/>
                  </a:cubicBezTo>
                  <a:cubicBezTo>
                    <a:pt x="128634" y="223676"/>
                    <a:pt x="149074" y="200706"/>
                    <a:pt x="169694" y="177900"/>
                  </a:cubicBezTo>
                  <a:cubicBezTo>
                    <a:pt x="182687" y="163521"/>
                    <a:pt x="187766" y="150257"/>
                    <a:pt x="186666" y="133553"/>
                  </a:cubicBezTo>
                  <a:cubicBezTo>
                    <a:pt x="185207" y="111290"/>
                    <a:pt x="185752" y="88780"/>
                    <a:pt x="186279" y="67016"/>
                  </a:cubicBezTo>
                  <a:lnTo>
                    <a:pt x="186554" y="54884"/>
                  </a:lnTo>
                  <a:cubicBezTo>
                    <a:pt x="186913" y="37704"/>
                    <a:pt x="192548" y="23527"/>
                    <a:pt x="202847" y="13877"/>
                  </a:cubicBezTo>
                  <a:cubicBezTo>
                    <a:pt x="213292" y="4094"/>
                    <a:pt x="228024" y="-669"/>
                    <a:pt x="245799" y="76"/>
                  </a:cubicBezTo>
                  <a:cubicBezTo>
                    <a:pt x="332275" y="3785"/>
                    <a:pt x="405455" y="75102"/>
                    <a:pt x="412398" y="162434"/>
                  </a:cubicBezTo>
                  <a:cubicBezTo>
                    <a:pt x="415754" y="204769"/>
                    <a:pt x="409288" y="248707"/>
                    <a:pt x="392620" y="296757"/>
                  </a:cubicBezTo>
                  <a:cubicBezTo>
                    <a:pt x="390728" y="302227"/>
                    <a:pt x="389241" y="308077"/>
                    <a:pt x="387602" y="314734"/>
                  </a:cubicBezTo>
                  <a:lnTo>
                    <a:pt x="406505" y="314734"/>
                  </a:lnTo>
                  <a:cubicBezTo>
                    <a:pt x="423061" y="314734"/>
                    <a:pt x="439623" y="314807"/>
                    <a:pt x="456186" y="314879"/>
                  </a:cubicBezTo>
                  <a:cubicBezTo>
                    <a:pt x="493626" y="315048"/>
                    <a:pt x="532352" y="315221"/>
                    <a:pt x="570337" y="314487"/>
                  </a:cubicBezTo>
                  <a:cubicBezTo>
                    <a:pt x="624710" y="313338"/>
                    <a:pt x="662189" y="335411"/>
                    <a:pt x="681013" y="379791"/>
                  </a:cubicBezTo>
                  <a:cubicBezTo>
                    <a:pt x="698866" y="421880"/>
                    <a:pt x="689847" y="462523"/>
                    <a:pt x="654966" y="497579"/>
                  </a:cubicBezTo>
                  <a:cubicBezTo>
                    <a:pt x="679150" y="552180"/>
                    <a:pt x="674610" y="582568"/>
                    <a:pt x="635104" y="629588"/>
                  </a:cubicBezTo>
                  <a:cubicBezTo>
                    <a:pt x="636726" y="632956"/>
                    <a:pt x="638359" y="636396"/>
                    <a:pt x="639846" y="639910"/>
                  </a:cubicBezTo>
                  <a:cubicBezTo>
                    <a:pt x="655264" y="676367"/>
                    <a:pt x="654158" y="707489"/>
                    <a:pt x="636658" y="729926"/>
                  </a:cubicBezTo>
                  <a:cubicBezTo>
                    <a:pt x="618659" y="752990"/>
                    <a:pt x="619052" y="771493"/>
                    <a:pt x="626304" y="799629"/>
                  </a:cubicBezTo>
                  <a:cubicBezTo>
                    <a:pt x="633224" y="826459"/>
                    <a:pt x="626893" y="855295"/>
                    <a:pt x="608933" y="878751"/>
                  </a:cubicBezTo>
                  <a:cubicBezTo>
                    <a:pt x="589643" y="903945"/>
                    <a:pt x="559600" y="919232"/>
                    <a:pt x="528563" y="919646"/>
                  </a:cubicBezTo>
                  <a:cubicBezTo>
                    <a:pt x="487784" y="920190"/>
                    <a:pt x="446190" y="920464"/>
                    <a:pt x="403957" y="920464"/>
                  </a:cubicBezTo>
                  <a:close/>
                  <a:moveTo>
                    <a:pt x="242083" y="22950"/>
                  </a:moveTo>
                  <a:cubicBezTo>
                    <a:pt x="231914" y="22950"/>
                    <a:pt x="224017" y="25522"/>
                    <a:pt x="218579" y="30615"/>
                  </a:cubicBezTo>
                  <a:cubicBezTo>
                    <a:pt x="212809" y="36017"/>
                    <a:pt x="209773" y="44344"/>
                    <a:pt x="209543" y="55366"/>
                  </a:cubicBezTo>
                  <a:lnTo>
                    <a:pt x="209256" y="67565"/>
                  </a:lnTo>
                  <a:cubicBezTo>
                    <a:pt x="208746" y="88825"/>
                    <a:pt x="208218" y="110814"/>
                    <a:pt x="209610" y="132051"/>
                  </a:cubicBezTo>
                  <a:cubicBezTo>
                    <a:pt x="211108" y="154914"/>
                    <a:pt x="203846" y="174370"/>
                    <a:pt x="186756" y="193276"/>
                  </a:cubicBezTo>
                  <a:cubicBezTo>
                    <a:pt x="166181" y="216043"/>
                    <a:pt x="145780" y="238968"/>
                    <a:pt x="125373" y="261892"/>
                  </a:cubicBezTo>
                  <a:cubicBezTo>
                    <a:pt x="96436" y="294410"/>
                    <a:pt x="66510" y="328031"/>
                    <a:pt x="36523" y="360661"/>
                  </a:cubicBezTo>
                  <a:cubicBezTo>
                    <a:pt x="26673" y="371375"/>
                    <a:pt x="22879" y="381170"/>
                    <a:pt x="22992" y="395599"/>
                  </a:cubicBezTo>
                  <a:cubicBezTo>
                    <a:pt x="23480" y="457950"/>
                    <a:pt x="23356" y="521321"/>
                    <a:pt x="23233" y="582602"/>
                  </a:cubicBezTo>
                  <a:lnTo>
                    <a:pt x="23087" y="691289"/>
                  </a:lnTo>
                  <a:cubicBezTo>
                    <a:pt x="23014" y="738908"/>
                    <a:pt x="22941" y="788152"/>
                    <a:pt x="23648" y="836528"/>
                  </a:cubicBezTo>
                  <a:cubicBezTo>
                    <a:pt x="23699" y="840204"/>
                    <a:pt x="26578" y="846222"/>
                    <a:pt x="28161" y="847494"/>
                  </a:cubicBezTo>
                  <a:lnTo>
                    <a:pt x="36074" y="850627"/>
                  </a:lnTo>
                  <a:cubicBezTo>
                    <a:pt x="88735" y="872128"/>
                    <a:pt x="143187" y="894357"/>
                    <a:pt x="200568" y="895484"/>
                  </a:cubicBezTo>
                  <a:cubicBezTo>
                    <a:pt x="313170" y="897686"/>
                    <a:pt x="423409" y="898089"/>
                    <a:pt x="528260" y="896694"/>
                  </a:cubicBezTo>
                  <a:cubicBezTo>
                    <a:pt x="552298" y="896374"/>
                    <a:pt x="575629" y="884456"/>
                    <a:pt x="590670" y="864809"/>
                  </a:cubicBezTo>
                  <a:cubicBezTo>
                    <a:pt x="604320" y="846990"/>
                    <a:pt x="609191" y="825315"/>
                    <a:pt x="604045" y="805356"/>
                  </a:cubicBezTo>
                  <a:cubicBezTo>
                    <a:pt x="595553" y="772418"/>
                    <a:pt x="595009" y="745952"/>
                    <a:pt x="618519" y="715816"/>
                  </a:cubicBezTo>
                  <a:cubicBezTo>
                    <a:pt x="630771" y="700115"/>
                    <a:pt x="630822" y="677577"/>
                    <a:pt x="618665" y="648836"/>
                  </a:cubicBezTo>
                  <a:cubicBezTo>
                    <a:pt x="617088" y="645099"/>
                    <a:pt x="615314" y="641445"/>
                    <a:pt x="613591" y="637892"/>
                  </a:cubicBezTo>
                  <a:lnTo>
                    <a:pt x="611094" y="632681"/>
                  </a:lnTo>
                  <a:cubicBezTo>
                    <a:pt x="609158" y="628562"/>
                    <a:pt x="609842" y="623687"/>
                    <a:pt x="612839" y="620258"/>
                  </a:cubicBezTo>
                  <a:cubicBezTo>
                    <a:pt x="652553" y="574830"/>
                    <a:pt x="655825" y="553654"/>
                    <a:pt x="631276" y="501008"/>
                  </a:cubicBezTo>
                  <a:cubicBezTo>
                    <a:pt x="629766" y="497764"/>
                    <a:pt x="629856" y="493998"/>
                    <a:pt x="631523" y="490832"/>
                  </a:cubicBezTo>
                  <a:cubicBezTo>
                    <a:pt x="632342" y="488932"/>
                    <a:pt x="633420" y="486456"/>
                    <a:pt x="635766" y="484220"/>
                  </a:cubicBezTo>
                  <a:cubicBezTo>
                    <a:pt x="666735" y="454779"/>
                    <a:pt x="674610" y="423550"/>
                    <a:pt x="659843" y="388746"/>
                  </a:cubicBezTo>
                  <a:cubicBezTo>
                    <a:pt x="644628" y="352872"/>
                    <a:pt x="616476" y="336627"/>
                    <a:pt x="570780" y="337440"/>
                  </a:cubicBezTo>
                  <a:cubicBezTo>
                    <a:pt x="532520" y="338174"/>
                    <a:pt x="493654" y="338000"/>
                    <a:pt x="456085" y="337832"/>
                  </a:cubicBezTo>
                  <a:cubicBezTo>
                    <a:pt x="439556" y="337759"/>
                    <a:pt x="423028" y="337686"/>
                    <a:pt x="406499" y="337686"/>
                  </a:cubicBezTo>
                  <a:lnTo>
                    <a:pt x="372858" y="337686"/>
                  </a:lnTo>
                  <a:cubicBezTo>
                    <a:pt x="369294" y="337686"/>
                    <a:pt x="365927" y="336033"/>
                    <a:pt x="363755" y="333214"/>
                  </a:cubicBezTo>
                  <a:cubicBezTo>
                    <a:pt x="361577" y="330396"/>
                    <a:pt x="360836" y="326725"/>
                    <a:pt x="361746" y="323279"/>
                  </a:cubicBezTo>
                  <a:cubicBezTo>
                    <a:pt x="362902" y="318908"/>
                    <a:pt x="363890" y="314879"/>
                    <a:pt x="364821" y="311097"/>
                  </a:cubicBezTo>
                  <a:cubicBezTo>
                    <a:pt x="366786" y="303118"/>
                    <a:pt x="368480" y="296225"/>
                    <a:pt x="370894" y="289254"/>
                  </a:cubicBezTo>
                  <a:cubicBezTo>
                    <a:pt x="386721" y="243624"/>
                    <a:pt x="392625" y="203906"/>
                    <a:pt x="389477" y="164250"/>
                  </a:cubicBezTo>
                  <a:cubicBezTo>
                    <a:pt x="383438" y="88271"/>
                    <a:pt x="319894" y="26228"/>
                    <a:pt x="244811" y="23006"/>
                  </a:cubicBezTo>
                  <a:cubicBezTo>
                    <a:pt x="243885" y="22966"/>
                    <a:pt x="242976" y="22950"/>
                    <a:pt x="242083" y="229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1070574" y="4861938"/>
              <a:ext cx="241485" cy="603074"/>
            </a:xfrm>
            <a:custGeom>
              <a:rect b="b" l="l" r="r" t="t"/>
              <a:pathLst>
                <a:path extrusionOk="0" h="603074" w="241485">
                  <a:moveTo>
                    <a:pt x="229991" y="603074"/>
                  </a:moveTo>
                  <a:lnTo>
                    <a:pt x="11494" y="603074"/>
                  </a:lnTo>
                  <a:cubicBezTo>
                    <a:pt x="5147" y="603074"/>
                    <a:pt x="0" y="597936"/>
                    <a:pt x="0" y="591598"/>
                  </a:cubicBezTo>
                  <a:lnTo>
                    <a:pt x="0" y="11476"/>
                  </a:lnTo>
                  <a:cubicBezTo>
                    <a:pt x="0" y="5138"/>
                    <a:pt x="5147" y="0"/>
                    <a:pt x="11494" y="0"/>
                  </a:cubicBezTo>
                  <a:lnTo>
                    <a:pt x="229991" y="0"/>
                  </a:lnTo>
                  <a:cubicBezTo>
                    <a:pt x="236339" y="0"/>
                    <a:pt x="241485" y="5138"/>
                    <a:pt x="241485" y="11476"/>
                  </a:cubicBezTo>
                  <a:lnTo>
                    <a:pt x="241485" y="591598"/>
                  </a:lnTo>
                  <a:cubicBezTo>
                    <a:pt x="241485" y="597936"/>
                    <a:pt x="236339" y="603074"/>
                    <a:pt x="229991" y="603074"/>
                  </a:cubicBezTo>
                  <a:close/>
                  <a:moveTo>
                    <a:pt x="22988" y="580122"/>
                  </a:moveTo>
                  <a:lnTo>
                    <a:pt x="218497" y="580122"/>
                  </a:lnTo>
                  <a:lnTo>
                    <a:pt x="218497" y="22952"/>
                  </a:lnTo>
                  <a:lnTo>
                    <a:pt x="22988" y="22952"/>
                  </a:lnTo>
                  <a:lnTo>
                    <a:pt x="22988" y="5801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81482"/>
          <a:stretch/>
        </p:blipFill>
        <p:spPr>
          <a:xfrm flipH="1" rot="-5400000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516600" y="2980375"/>
            <a:ext cx="2108700" cy="154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Milestone 1 (4/23/22)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b="1" lang="en" sz="1300">
                <a:latin typeface="Barlow"/>
                <a:ea typeface="Barlow"/>
                <a:cs typeface="Barlow"/>
                <a:sym typeface="Barlow"/>
              </a:rPr>
              <a:t>Home Page and User Registration</a:t>
            </a:r>
            <a:endParaRPr/>
          </a:p>
        </p:txBody>
      </p:sp>
      <p:sp>
        <p:nvSpPr>
          <p:cNvPr id="87" name="Google Shape;87;p13"/>
          <p:cNvSpPr txBox="1"/>
          <p:nvPr>
            <p:ph idx="2" type="body"/>
          </p:nvPr>
        </p:nvSpPr>
        <p:spPr>
          <a:xfrm>
            <a:off x="2846688" y="2980375"/>
            <a:ext cx="2108700" cy="154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Milestone 2 (4/25/22)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b="1" lang="en" sz="1300">
                <a:latin typeface="Barlow"/>
                <a:ea typeface="Barlow"/>
                <a:cs typeface="Barlow"/>
                <a:sym typeface="Barlow"/>
              </a:rPr>
              <a:t>User Login</a:t>
            </a:r>
            <a:endParaRPr/>
          </a:p>
        </p:txBody>
      </p:sp>
      <p:sp>
        <p:nvSpPr>
          <p:cNvPr id="88" name="Google Shape;88;p13"/>
          <p:cNvSpPr txBox="1"/>
          <p:nvPr>
            <p:ph idx="3" type="body"/>
          </p:nvPr>
        </p:nvSpPr>
        <p:spPr>
          <a:xfrm>
            <a:off x="5176776" y="2980375"/>
            <a:ext cx="2108700" cy="154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Milestone 3 (4/27/22)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b="1" lang="en" sz="1300">
                <a:latin typeface="Barlow"/>
                <a:ea typeface="Barlow"/>
                <a:cs typeface="Barlow"/>
                <a:sym typeface="Barlow"/>
              </a:rPr>
              <a:t>Seller Dashboard</a:t>
            </a:r>
            <a:endParaRPr/>
          </a:p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3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 (1-3)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"/>
          <p:cNvSpPr txBox="1"/>
          <p:nvPr>
            <p:ph type="title"/>
          </p:nvPr>
        </p:nvSpPr>
        <p:spPr>
          <a:xfrm>
            <a:off x="1086675" y="197825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(First working version)</a:t>
            </a:r>
            <a:endParaRPr/>
          </a:p>
        </p:txBody>
      </p:sp>
      <p:sp>
        <p:nvSpPr>
          <p:cNvPr id="366" name="Google Shape;366;p3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7" name="Google Shape;3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900" y="1232250"/>
            <a:ext cx="5989358" cy="360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3" name="Google Shape;3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2695575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2"/>
          <p:cNvSpPr txBox="1"/>
          <p:nvPr/>
        </p:nvSpPr>
        <p:spPr>
          <a:xfrm>
            <a:off x="3099300" y="152400"/>
            <a:ext cx="569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"/>
                <a:ea typeface="Barlow"/>
                <a:cs typeface="Barlow"/>
                <a:sym typeface="Barlow"/>
              </a:rPr>
              <a:t>Searching for properties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75" name="Google Shape;3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77625"/>
            <a:ext cx="5154757" cy="41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2"/>
          <p:cNvSpPr txBox="1"/>
          <p:nvPr/>
        </p:nvSpPr>
        <p:spPr>
          <a:xfrm>
            <a:off x="5354500" y="777625"/>
            <a:ext cx="3528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Barlow"/>
                <a:ea typeface="Barlow"/>
                <a:cs typeface="Barlow"/>
                <a:sym typeface="Barlow"/>
              </a:rPr>
              <a:t>Most active code for this part of the site is in Buyer_Functions.php. </a:t>
            </a:r>
            <a:endParaRPr i="1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Search is handled almost entirely with one SQL query. It also handles some input issues by making 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everything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 UPPPER.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Everything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 besides the zipcode is a direct equality search by string. 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Zip regions: To some extent the first 3 digits of a zip code are the same for a specific radius around a city (eg. most of Atlanta is 303xx. 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In reality it is more complicated than that, but this was a quick way to get some variation on the zip code based search. 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77" name="Google Shape;37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8050" y="4584771"/>
            <a:ext cx="5420825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3" name="Google Shape;3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25" y="669675"/>
            <a:ext cx="4844599" cy="380415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3"/>
          <p:cNvSpPr txBox="1"/>
          <p:nvPr/>
        </p:nvSpPr>
        <p:spPr>
          <a:xfrm>
            <a:off x="220900" y="168150"/>
            <a:ext cx="56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Displaying the search result as cards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5" name="Google Shape;385;p33"/>
          <p:cNvSpPr txBox="1"/>
          <p:nvPr/>
        </p:nvSpPr>
        <p:spPr>
          <a:xfrm>
            <a:off x="5057775" y="158250"/>
            <a:ext cx="3946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Each result row is taken and simply printed as a div structure into html with a list for the 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property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 data. 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I tried to tab the lines out nicely so it is readable in html, hence the abundance of \t and \n. It isn’t perfect.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86" name="Google Shape;3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1475" y="1658450"/>
            <a:ext cx="2805626" cy="2986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33"/>
          <p:cNvCxnSpPr/>
          <p:nvPr/>
        </p:nvCxnSpPr>
        <p:spPr>
          <a:xfrm>
            <a:off x="5067675" y="2690450"/>
            <a:ext cx="613200" cy="9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" name="Google Shape;388;p33"/>
          <p:cNvSpPr txBox="1"/>
          <p:nvPr/>
        </p:nvSpPr>
        <p:spPr>
          <a:xfrm>
            <a:off x="161550" y="4569800"/>
            <a:ext cx="755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The ‘href’ is set to the 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property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.php with the id as a variable making the entire card a link to the property details. This is copied a few times elsewhere.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4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34"/>
          <p:cNvSpPr txBox="1"/>
          <p:nvPr/>
        </p:nvSpPr>
        <p:spPr>
          <a:xfrm>
            <a:off x="121975" y="98900"/>
            <a:ext cx="569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New visitor 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message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95" name="Google Shape;3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725" y="148375"/>
            <a:ext cx="3570050" cy="31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4"/>
          <p:cNvSpPr txBox="1"/>
          <p:nvPr/>
        </p:nvSpPr>
        <p:spPr>
          <a:xfrm>
            <a:off x="181325" y="530000"/>
            <a:ext cx="509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The USERS table has a 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field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 that tracks if this is the first time the person has visited the site.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When a user logs in this BIT is saved to $_SESSION and used on this page to trigger (or hide) the new user welcome message.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7" name="Google Shape;397;p34"/>
          <p:cNvSpPr txBox="1"/>
          <p:nvPr/>
        </p:nvSpPr>
        <p:spPr>
          <a:xfrm>
            <a:off x="7283325" y="843700"/>
            <a:ext cx="149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rPr>
              <a:t>(Buyer_Functions.php)</a:t>
            </a:r>
            <a:endParaRPr>
              <a:solidFill>
                <a:srgbClr val="FF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8" name="Google Shape;398;p34"/>
          <p:cNvSpPr txBox="1"/>
          <p:nvPr/>
        </p:nvSpPr>
        <p:spPr>
          <a:xfrm>
            <a:off x="6294200" y="4500575"/>
            <a:ext cx="56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rPr>
              <a:t>(buyer.php)</a:t>
            </a:r>
            <a:endParaRPr>
              <a:solidFill>
                <a:srgbClr val="FF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99" name="Google Shape;39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330" y="1576700"/>
            <a:ext cx="4886350" cy="32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5175" y="3311673"/>
            <a:ext cx="6429375" cy="16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35"/>
          <p:cNvSpPr txBox="1"/>
          <p:nvPr/>
        </p:nvSpPr>
        <p:spPr>
          <a:xfrm>
            <a:off x="92325" y="197825"/>
            <a:ext cx="499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arlow"/>
                <a:ea typeface="Barlow"/>
                <a:cs typeface="Barlow"/>
                <a:sym typeface="Barlow"/>
              </a:rPr>
              <a:t>Wish list interactivity</a:t>
            </a:r>
            <a:endParaRPr sz="25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7" name="Google Shape;407;p35"/>
          <p:cNvSpPr txBox="1"/>
          <p:nvPr/>
        </p:nvSpPr>
        <p:spPr>
          <a:xfrm>
            <a:off x="290400" y="830875"/>
            <a:ext cx="4866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The wishlist is 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access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 when a buyer selects a property to view the details (screenshot taken pre-styling). 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From here the user can select “Add to Wishlist” which should display a confirmation message. The user can then return to the dashboard to view the results. 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Given a bit more time there would be a “remove from wishlist” function. The fields need a bit of work (remove ID).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08" name="Google Shape;4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50" y="2868469"/>
            <a:ext cx="4419900" cy="9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9100" y="152400"/>
            <a:ext cx="3714350" cy="43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5"/>
          <p:cNvSpPr/>
          <p:nvPr/>
        </p:nvSpPr>
        <p:spPr>
          <a:xfrm>
            <a:off x="5309100" y="3884375"/>
            <a:ext cx="1384800" cy="603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75" y="4136569"/>
            <a:ext cx="4718029" cy="104943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5"/>
          <p:cNvSpPr/>
          <p:nvPr/>
        </p:nvSpPr>
        <p:spPr>
          <a:xfrm>
            <a:off x="2138725" y="3857625"/>
            <a:ext cx="474900" cy="35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36"/>
          <p:cNvSpPr txBox="1"/>
          <p:nvPr/>
        </p:nvSpPr>
        <p:spPr>
          <a:xfrm>
            <a:off x="122000" y="158250"/>
            <a:ext cx="56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Updating and 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retrieving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 the wishlist.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19" name="Google Shape;4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700" y="152400"/>
            <a:ext cx="2723525" cy="444504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6"/>
          <p:cNvSpPr txBox="1"/>
          <p:nvPr/>
        </p:nvSpPr>
        <p:spPr>
          <a:xfrm>
            <a:off x="7807600" y="2762600"/>
            <a:ext cx="82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rPr>
              <a:t>(Buyer_Functions.php)</a:t>
            </a:r>
            <a:endParaRPr>
              <a:solidFill>
                <a:srgbClr val="FF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21" name="Google Shape;42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775" y="152400"/>
            <a:ext cx="27235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6"/>
          <p:cNvSpPr txBox="1"/>
          <p:nvPr/>
        </p:nvSpPr>
        <p:spPr>
          <a:xfrm>
            <a:off x="52775" y="1641950"/>
            <a:ext cx="56973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The wishlist is saved in the database per user as a single string containing the property IDs that the user selects. 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Example: ;6;0;1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Which means the user added pops 6,0 and 1 to their file.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updateWishlist() is run when the user 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selects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 a property and clicks “add to wishlist”. This also ensures that there aren’t duplicates in the functions.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getWishList() returns an array of these numbers to be parsed by the display function.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23" name="Google Shape;423;p36"/>
          <p:cNvSpPr txBox="1"/>
          <p:nvPr/>
        </p:nvSpPr>
        <p:spPr>
          <a:xfrm>
            <a:off x="4147775" y="900100"/>
            <a:ext cx="16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rPr>
              <a:t>(buyer.php)</a:t>
            </a:r>
            <a:endParaRPr>
              <a:solidFill>
                <a:srgbClr val="FF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24" name="Google Shape;42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00" y="558450"/>
            <a:ext cx="2973776" cy="619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7"/>
          <p:cNvSpPr txBox="1"/>
          <p:nvPr>
            <p:ph type="title"/>
          </p:nvPr>
        </p:nvSpPr>
        <p:spPr>
          <a:xfrm>
            <a:off x="61600" y="11870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Displaying the wish list</a:t>
            </a:r>
            <a:endParaRPr sz="2700"/>
          </a:p>
        </p:txBody>
      </p:sp>
      <p:sp>
        <p:nvSpPr>
          <p:cNvPr id="430" name="Google Shape;430;p37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37"/>
          <p:cNvSpPr txBox="1"/>
          <p:nvPr/>
        </p:nvSpPr>
        <p:spPr>
          <a:xfrm>
            <a:off x="61600" y="448150"/>
            <a:ext cx="25620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This was done on a time crunch so the display function is a bit of a mess. It is really the table display function from Admin_Functions.php 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repurposed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.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Unfortunately I could not get the 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query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 to parse the wish list string correctly so instead I had to modify the function to run for each row of data. 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Apologies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 for the bad code. This for sure needs a re-work.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You can even see fragments of the old admin code where I was setting IDs for CSS and in the comments that are a bit off.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32" name="Google Shape;4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500" y="652825"/>
            <a:ext cx="2490263" cy="360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3875" y="570700"/>
            <a:ext cx="2996950" cy="44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38"/>
          <p:cNvGrpSpPr/>
          <p:nvPr/>
        </p:nvGrpSpPr>
        <p:grpSpPr>
          <a:xfrm>
            <a:off x="-945594" y="-6040"/>
            <a:ext cx="5225404" cy="5225404"/>
            <a:chOff x="-1891188" y="-12079"/>
            <a:chExt cx="10450808" cy="10450808"/>
          </a:xfrm>
        </p:grpSpPr>
        <p:sp>
          <p:nvSpPr>
            <p:cNvPr id="439" name="Google Shape;439;p38"/>
            <p:cNvSpPr/>
            <p:nvPr/>
          </p:nvSpPr>
          <p:spPr>
            <a:xfrm>
              <a:off x="-1891188" y="-12079"/>
              <a:ext cx="10450808" cy="10450808"/>
            </a:xfrm>
            <a:custGeom>
              <a:rect b="b" l="l" r="r" t="t"/>
              <a:pathLst>
                <a:path extrusionOk="0" h="10450808" w="10450808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-1883941" y="9475496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-1883941" y="8526758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-1883941" y="7577923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-1883941" y="6629185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-1883941" y="5680447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-1883941" y="4731708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-1883941" y="3782970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-1883941" y="2834232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-1883941" y="1885397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-1883941" y="936659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7596386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8"/>
            <p:cNvSpPr/>
            <p:nvPr/>
          </p:nvSpPr>
          <p:spPr>
            <a:xfrm>
              <a:off x="6647648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5698813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4750075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8"/>
            <p:cNvSpPr/>
            <p:nvPr/>
          </p:nvSpPr>
          <p:spPr>
            <a:xfrm>
              <a:off x="3801337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2852598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1903860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955122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6287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-942450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0" name="Google Shape;460;p38"/>
          <p:cNvSpPr/>
          <p:nvPr/>
        </p:nvSpPr>
        <p:spPr>
          <a:xfrm>
            <a:off x="8420029" y="245708"/>
            <a:ext cx="1447657" cy="1447657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1" name="Google Shape;461;p38"/>
          <p:cNvGrpSpPr/>
          <p:nvPr/>
        </p:nvGrpSpPr>
        <p:grpSpPr>
          <a:xfrm>
            <a:off x="5171302" y="1961476"/>
            <a:ext cx="2942213" cy="945553"/>
            <a:chOff x="0" y="0"/>
            <a:chExt cx="7845900" cy="2521475"/>
          </a:xfrm>
        </p:grpSpPr>
        <p:sp>
          <p:nvSpPr>
            <p:cNvPr id="462" name="Google Shape;462;p38"/>
            <p:cNvSpPr txBox="1"/>
            <p:nvPr/>
          </p:nvSpPr>
          <p:spPr>
            <a:xfrm>
              <a:off x="0" y="0"/>
              <a:ext cx="7845900" cy="16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Milestone 5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463" name="Google Shape;463;p38"/>
            <p:cNvSpPr txBox="1"/>
            <p:nvPr/>
          </p:nvSpPr>
          <p:spPr>
            <a:xfrm>
              <a:off x="0" y="1864775"/>
              <a:ext cx="66558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Admin</a:t>
              </a: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Dashboard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sp>
        <p:nvSpPr>
          <p:cNvPr id="464" name="Google Shape;464;p38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5" name="Google Shape;4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9325" y="141174"/>
            <a:ext cx="4881570" cy="46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9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9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2" name="Google Shape;4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325" y="245250"/>
            <a:ext cx="3955389" cy="43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114" y="1384650"/>
            <a:ext cx="3870357" cy="32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0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9" name="Google Shape;4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925" y="68875"/>
            <a:ext cx="4283075" cy="4962116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0"/>
          <p:cNvSpPr txBox="1"/>
          <p:nvPr/>
        </p:nvSpPr>
        <p:spPr>
          <a:xfrm>
            <a:off x="166750" y="282725"/>
            <a:ext cx="44475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Tables are all printed with the same function.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This was a bit of a problem since I didn’t want the headers printing for every row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There’s probably a better builtin way to do this, but it works.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Essentially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 the headers and data are dumped into separate arrays and then those arrays are processed into the tables.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There’s a bit of voodoo getting the table array to be the correct size as it initially will have a copy for every row.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highlight>
                  <a:srgbClr val="000000"/>
                </a:highlight>
                <a:latin typeface="Barlow"/>
                <a:ea typeface="Barlow"/>
                <a:cs typeface="Barlow"/>
                <a:sym typeface="Barlow"/>
              </a:rPr>
              <a:t>Bug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: The tables were later adapted to have each row link to the property they display. This 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causes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 redirection to an empty property page.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4"/>
          <p:cNvGrpSpPr/>
          <p:nvPr/>
        </p:nvGrpSpPr>
        <p:grpSpPr>
          <a:xfrm>
            <a:off x="-945594" y="-6040"/>
            <a:ext cx="5225404" cy="5225404"/>
            <a:chOff x="-1891188" y="-12079"/>
            <a:chExt cx="10450808" cy="10450808"/>
          </a:xfrm>
        </p:grpSpPr>
        <p:sp>
          <p:nvSpPr>
            <p:cNvPr id="96" name="Google Shape;96;p14"/>
            <p:cNvSpPr/>
            <p:nvPr/>
          </p:nvSpPr>
          <p:spPr>
            <a:xfrm>
              <a:off x="-1891188" y="-12079"/>
              <a:ext cx="10450808" cy="10450808"/>
            </a:xfrm>
            <a:custGeom>
              <a:rect b="b" l="l" r="r" t="t"/>
              <a:pathLst>
                <a:path extrusionOk="0" h="10450808" w="10450808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-1883941" y="9475496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-1883941" y="8526758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-1883941" y="7577923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-1883941" y="6629185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-1883941" y="5680447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-1883941" y="4731708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-1883941" y="3782970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-1883941" y="2834232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-1883941" y="1885397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-1883941" y="936659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596386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6647648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5698813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4750075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3801337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2852598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1903860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955122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6287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-942450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14"/>
          <p:cNvSpPr/>
          <p:nvPr/>
        </p:nvSpPr>
        <p:spPr>
          <a:xfrm>
            <a:off x="8420029" y="245708"/>
            <a:ext cx="1447657" cy="1447657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14"/>
          <p:cNvGrpSpPr/>
          <p:nvPr/>
        </p:nvGrpSpPr>
        <p:grpSpPr>
          <a:xfrm>
            <a:off x="5171302" y="1961476"/>
            <a:ext cx="2942213" cy="1290366"/>
            <a:chOff x="0" y="0"/>
            <a:chExt cx="7845900" cy="3440975"/>
          </a:xfrm>
        </p:grpSpPr>
        <p:sp>
          <p:nvSpPr>
            <p:cNvPr id="119" name="Google Shape;119;p14"/>
            <p:cNvSpPr txBox="1"/>
            <p:nvPr/>
          </p:nvSpPr>
          <p:spPr>
            <a:xfrm>
              <a:off x="0" y="0"/>
              <a:ext cx="7845900" cy="16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Milestone 1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20" name="Google Shape;120;p14"/>
            <p:cNvSpPr txBox="1"/>
            <p:nvPr/>
          </p:nvSpPr>
          <p:spPr>
            <a:xfrm>
              <a:off x="0" y="1864775"/>
              <a:ext cx="6655800" cy="157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Home Page and User Registration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4330" y="0"/>
            <a:ext cx="211981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450" y="497196"/>
            <a:ext cx="2119800" cy="3942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1"/>
          <p:cNvSpPr txBox="1"/>
          <p:nvPr>
            <p:ph type="title"/>
          </p:nvPr>
        </p:nvSpPr>
        <p:spPr>
          <a:xfrm>
            <a:off x="201250" y="144650"/>
            <a:ext cx="8382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SQL selections for each table (Admin)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486" name="Google Shape;486;p4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7" name="Google Shape;4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50" y="583675"/>
            <a:ext cx="3126875" cy="397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5523" y="583675"/>
            <a:ext cx="2788375" cy="39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9300" y="583675"/>
            <a:ext cx="2876500" cy="397614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1"/>
          <p:cNvSpPr txBox="1"/>
          <p:nvPr/>
        </p:nvSpPr>
        <p:spPr>
          <a:xfrm>
            <a:off x="101500" y="4577950"/>
            <a:ext cx="856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The tables are designed to be sorted by passing ASC or DESC to the function to change them to highest to lowest or lowest to highest. The $number variable controls how many rows are displayed. 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2"/>
          <p:cNvSpPr txBox="1"/>
          <p:nvPr>
            <p:ph type="title"/>
          </p:nvPr>
        </p:nvSpPr>
        <p:spPr>
          <a:xfrm>
            <a:off x="287725" y="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version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2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7" name="Google Shape;4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650" y="568250"/>
            <a:ext cx="4596175" cy="43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2"/>
          <p:cNvSpPr txBox="1"/>
          <p:nvPr/>
        </p:nvSpPr>
        <p:spPr>
          <a:xfrm>
            <a:off x="134125" y="590125"/>
            <a:ext cx="39255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Data table: A few general stats.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highlight>
                  <a:srgbClr val="000000"/>
                </a:highlight>
                <a:latin typeface="Barlow"/>
                <a:ea typeface="Barlow"/>
                <a:cs typeface="Barlow"/>
                <a:sym typeface="Barlow"/>
              </a:rPr>
              <a:t>Bug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: 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As of this screenshot the DB has a bunch of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 buyers that are listed as buyer</a:t>
            </a:r>
            <a:r>
              <a:rPr lang="en" sz="1800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rPr>
              <a:t>.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Instead of just ‘buyer’ which is why there is a discrepancy between the total users and the individual counts. (Fixed by updating the sign up query)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Most valuable/least valuable are just the list of homes sorted by value and in ASC and DESC order. 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 top selling accounts table takes a count of users and how many homes they have listed as “sold” in the db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Right now there isn’t a way to buy a house on the site, so these were set up manually in SQL.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99" name="Google Shape;49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2975" y="4273548"/>
            <a:ext cx="2013851" cy="7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3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43"/>
          <p:cNvSpPr txBox="1"/>
          <p:nvPr/>
        </p:nvSpPr>
        <p:spPr>
          <a:xfrm>
            <a:off x="288100" y="226700"/>
            <a:ext cx="682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arlow"/>
                <a:ea typeface="Barlow"/>
                <a:cs typeface="Barlow"/>
                <a:sym typeface="Barlow"/>
              </a:rPr>
              <a:t>Things we couldn’t get to:</a:t>
            </a:r>
            <a:endParaRPr sz="25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06" name="Google Shape;506;p43"/>
          <p:cNvSpPr txBox="1"/>
          <p:nvPr/>
        </p:nvSpPr>
        <p:spPr>
          <a:xfrm>
            <a:off x="189200" y="796100"/>
            <a:ext cx="5697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-"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The option to buy a property is not complete. The info in the tables is there and the admin dash will reference it however.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-"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The form validation on user signup is minimal. Emails, numbers etc will pretty much take any information. 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-"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Property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 images - currently it just displays a stock image. The code to do this isn’t that difficult (post image to folder, save location in SQL etc etc).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-"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More interactivity - A few pages don’t give enough feedback when the user either inputs data or clicks certain buttons. Ideally there would be popups or animations that guide the user. 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-"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Initially was going to have the user’s login name auto-fill when the moved to the index page from the sign up page. 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07" name="Google Shape;5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5625" y="631975"/>
            <a:ext cx="2314172" cy="40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900" y="3788375"/>
            <a:ext cx="1236425" cy="123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025" y="3788375"/>
            <a:ext cx="1236424" cy="123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4275" y="3814025"/>
            <a:ext cx="1185125" cy="11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4"/>
          <p:cNvSpPr txBox="1"/>
          <p:nvPr>
            <p:ph type="title"/>
          </p:nvPr>
        </p:nvSpPr>
        <p:spPr>
          <a:xfrm>
            <a:off x="134025" y="1459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Design document</a:t>
            </a:r>
            <a:endParaRPr/>
          </a:p>
        </p:txBody>
      </p:sp>
      <p:sp>
        <p:nvSpPr>
          <p:cNvPr id="516" name="Google Shape;516;p44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7" name="Google Shape;5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021" y="680125"/>
            <a:ext cx="7079055" cy="459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5"/>
          <p:cNvSpPr txBox="1"/>
          <p:nvPr>
            <p:ph type="title"/>
          </p:nvPr>
        </p:nvSpPr>
        <p:spPr>
          <a:xfrm>
            <a:off x="134025" y="1459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checklist</a:t>
            </a:r>
            <a:endParaRPr/>
          </a:p>
        </p:txBody>
      </p:sp>
      <p:sp>
        <p:nvSpPr>
          <p:cNvPr id="523" name="Google Shape;523;p45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4" name="Google Shape;5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62" y="775000"/>
            <a:ext cx="6334919" cy="397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 txBox="1"/>
          <p:nvPr>
            <p:ph type="title"/>
          </p:nvPr>
        </p:nvSpPr>
        <p:spPr>
          <a:xfrm>
            <a:off x="134025" y="1459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Table Design</a:t>
            </a:r>
            <a:endParaRPr/>
          </a:p>
        </p:txBody>
      </p:sp>
      <p:sp>
        <p:nvSpPr>
          <p:cNvPr id="530" name="Google Shape;530;p4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1" name="Google Shape;5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6800"/>
            <a:ext cx="8071274" cy="42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7"/>
          <p:cNvSpPr txBox="1"/>
          <p:nvPr>
            <p:ph idx="12" type="sldNum"/>
          </p:nvPr>
        </p:nvSpPr>
        <p:spPr>
          <a:xfrm>
            <a:off x="8532425" y="4618200"/>
            <a:ext cx="611400" cy="52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" name="Google Shape;537;p47"/>
          <p:cNvSpPr txBox="1"/>
          <p:nvPr>
            <p:ph type="ctrTitle"/>
          </p:nvPr>
        </p:nvSpPr>
        <p:spPr>
          <a:xfrm>
            <a:off x="514350" y="2263175"/>
            <a:ext cx="5557200" cy="63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538" name="Google Shape;538;p47"/>
          <p:cNvSpPr txBox="1"/>
          <p:nvPr>
            <p:ph idx="1" type="subTitle"/>
          </p:nvPr>
        </p:nvSpPr>
        <p:spPr>
          <a:xfrm>
            <a:off x="514350" y="2894375"/>
            <a:ext cx="5557200" cy="27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Thank you for your time!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5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325" y="149225"/>
            <a:ext cx="2876375" cy="493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800" y="149225"/>
            <a:ext cx="2687552" cy="48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00" y="331800"/>
            <a:ext cx="6032974" cy="418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8149" y="101025"/>
            <a:ext cx="2546626" cy="3051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211" y="0"/>
            <a:ext cx="153962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450" y="642775"/>
            <a:ext cx="1842600" cy="3526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 Tognoni (Put work here)</a:t>
            </a:r>
            <a:endParaRPr/>
          </a:p>
        </p:txBody>
      </p:sp>
      <p:sp>
        <p:nvSpPr>
          <p:cNvPr id="153" name="Google Shape;153;p18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5" y="585200"/>
            <a:ext cx="8839197" cy="251787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 txBox="1"/>
          <p:nvPr/>
        </p:nvSpPr>
        <p:spPr>
          <a:xfrm>
            <a:off x="358950" y="226700"/>
            <a:ext cx="732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signUp.php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55478"/>
            <a:ext cx="2782812" cy="1735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358950" y="226700"/>
            <a:ext cx="732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SQL_Functions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.php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63" name="Google Shape;16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1600"/>
            <a:ext cx="5516625" cy="46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950" y="0"/>
            <a:ext cx="45160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/>
          <p:nvPr/>
        </p:nvSpPr>
        <p:spPr>
          <a:xfrm>
            <a:off x="4751475" y="1884550"/>
            <a:ext cx="732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rgbClr val="000000"/>
                </a:highlight>
                <a:latin typeface="Barlow"/>
                <a:ea typeface="Barlow"/>
                <a:cs typeface="Barlow"/>
                <a:sym typeface="Barlow"/>
              </a:rPr>
              <a:t>I didnt figure out that you could insert PHP variables</a:t>
            </a:r>
            <a:endParaRPr>
              <a:solidFill>
                <a:srgbClr val="FF0000"/>
              </a:solidFill>
              <a:highlight>
                <a:srgbClr val="000000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rgbClr val="000000"/>
                </a:highlight>
                <a:latin typeface="Barlow"/>
                <a:ea typeface="Barlow"/>
                <a:cs typeface="Barlow"/>
                <a:sym typeface="Barlow"/>
              </a:rPr>
              <a:t>Into the code without concat yet :(</a:t>
            </a:r>
            <a:endParaRPr>
              <a:solidFill>
                <a:srgbClr val="FF0000"/>
              </a:solidFill>
              <a:highlight>
                <a:srgbClr val="000000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477025" y="4704250"/>
            <a:ext cx="73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rgbClr val="000000"/>
                </a:highlight>
                <a:latin typeface="Barlow"/>
                <a:ea typeface="Barlow"/>
                <a:cs typeface="Barlow"/>
                <a:sym typeface="Barlow"/>
              </a:rPr>
              <a:t>Generic function to set up connection. Used all over the code. </a:t>
            </a:r>
            <a:endParaRPr>
              <a:solidFill>
                <a:srgbClr val="FF0000"/>
              </a:solidFill>
              <a:highlight>
                <a:srgbClr val="000000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0"/>
          <p:cNvGrpSpPr/>
          <p:nvPr/>
        </p:nvGrpSpPr>
        <p:grpSpPr>
          <a:xfrm>
            <a:off x="-945594" y="-6040"/>
            <a:ext cx="5225404" cy="5225404"/>
            <a:chOff x="-1891188" y="-12079"/>
            <a:chExt cx="10450808" cy="10450808"/>
          </a:xfrm>
        </p:grpSpPr>
        <p:sp>
          <p:nvSpPr>
            <p:cNvPr id="172" name="Google Shape;172;p20"/>
            <p:cNvSpPr/>
            <p:nvPr/>
          </p:nvSpPr>
          <p:spPr>
            <a:xfrm>
              <a:off x="-1891188" y="-12079"/>
              <a:ext cx="10450808" cy="10450808"/>
            </a:xfrm>
            <a:custGeom>
              <a:rect b="b" l="l" r="r" t="t"/>
              <a:pathLst>
                <a:path extrusionOk="0" h="10450808" w="10450808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-1883941" y="9475496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-1883941" y="8526758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-1883941" y="7577923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-1883941" y="6629185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-1883941" y="5680447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-1883941" y="4731708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-1883941" y="3782970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-1883941" y="2834232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-1883941" y="1885397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-1883941" y="936659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7596386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6647648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5698813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4750075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3801337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2852598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1903860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955122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6287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0"/>
            <p:cNvSpPr/>
            <p:nvPr/>
          </p:nvSpPr>
          <p:spPr>
            <a:xfrm>
              <a:off x="-942450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20"/>
          <p:cNvSpPr/>
          <p:nvPr/>
        </p:nvSpPr>
        <p:spPr>
          <a:xfrm>
            <a:off x="8420029" y="245708"/>
            <a:ext cx="1447657" cy="1447657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20"/>
          <p:cNvGrpSpPr/>
          <p:nvPr/>
        </p:nvGrpSpPr>
        <p:grpSpPr>
          <a:xfrm>
            <a:off x="5171302" y="1961476"/>
            <a:ext cx="2942213" cy="945553"/>
            <a:chOff x="0" y="0"/>
            <a:chExt cx="7845900" cy="2521475"/>
          </a:xfrm>
        </p:grpSpPr>
        <p:sp>
          <p:nvSpPr>
            <p:cNvPr id="195" name="Google Shape;195;p20"/>
            <p:cNvSpPr txBox="1"/>
            <p:nvPr/>
          </p:nvSpPr>
          <p:spPr>
            <a:xfrm>
              <a:off x="0" y="0"/>
              <a:ext cx="7845900" cy="16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Milestone 2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96" name="Google Shape;196;p20"/>
            <p:cNvSpPr txBox="1"/>
            <p:nvPr/>
          </p:nvSpPr>
          <p:spPr>
            <a:xfrm>
              <a:off x="0" y="1864775"/>
              <a:ext cx="66558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User Login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sp>
        <p:nvSpPr>
          <p:cNvPr id="197" name="Google Shape;197;p20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50" y="1070175"/>
            <a:ext cx="2461600" cy="32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Geometric Template">
  <a:themeElements>
    <a:clrScheme name="Custom 347">
      <a:dk1>
        <a:srgbClr val="363739"/>
      </a:dk1>
      <a:lt1>
        <a:srgbClr val="FFFFFF"/>
      </a:lt1>
      <a:dk2>
        <a:srgbClr val="888888"/>
      </a:dk2>
      <a:lt2>
        <a:srgbClr val="F5F5EF"/>
      </a:lt2>
      <a:accent1>
        <a:srgbClr val="EFBC49"/>
      </a:accent1>
      <a:accent2>
        <a:srgbClr val="D8A530"/>
      </a:accent2>
      <a:accent3>
        <a:srgbClr val="AB8540"/>
      </a:accent3>
      <a:accent4>
        <a:srgbClr val="494F56"/>
      </a:accent4>
      <a:accent5>
        <a:srgbClr val="888888"/>
      </a:accent5>
      <a:accent6>
        <a:srgbClr val="B1B1B2"/>
      </a:accent6>
      <a:hlink>
        <a:srgbClr val="36373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